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38" r:id="rId1"/>
  </p:sldMasterIdLst>
  <p:notesMasterIdLst>
    <p:notesMasterId r:id="rId26"/>
  </p:notesMasterIdLst>
  <p:handoutMasterIdLst>
    <p:handoutMasterId r:id="rId27"/>
  </p:handoutMasterIdLst>
  <p:sldIdLst>
    <p:sldId id="803" r:id="rId2"/>
    <p:sldId id="275" r:id="rId3"/>
    <p:sldId id="823" r:id="rId4"/>
    <p:sldId id="809" r:id="rId5"/>
    <p:sldId id="776" r:id="rId6"/>
    <p:sldId id="792" r:id="rId7"/>
    <p:sldId id="793" r:id="rId8"/>
    <p:sldId id="790" r:id="rId9"/>
    <p:sldId id="791" r:id="rId10"/>
    <p:sldId id="822" r:id="rId11"/>
    <p:sldId id="794" r:id="rId12"/>
    <p:sldId id="795" r:id="rId13"/>
    <p:sldId id="796" r:id="rId14"/>
    <p:sldId id="825" r:id="rId15"/>
    <p:sldId id="807" r:id="rId16"/>
    <p:sldId id="808" r:id="rId17"/>
    <p:sldId id="806" r:id="rId18"/>
    <p:sldId id="813" r:id="rId19"/>
    <p:sldId id="812" r:id="rId20"/>
    <p:sldId id="820" r:id="rId21"/>
    <p:sldId id="811" r:id="rId22"/>
    <p:sldId id="814" r:id="rId23"/>
    <p:sldId id="815" r:id="rId24"/>
    <p:sldId id="817" r:id="rId2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920">
          <p15:clr>
            <a:srgbClr val="A4A3A4"/>
          </p15:clr>
        </p15:guide>
        <p15:guide id="2" pos="2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E278"/>
    <a:srgbClr val="E60A88"/>
    <a:srgbClr val="06EA21"/>
    <a:srgbClr val="40870F"/>
    <a:srgbClr val="8CEB4B"/>
    <a:srgbClr val="FE3D38"/>
    <a:srgbClr val="6752E2"/>
    <a:srgbClr val="DCDF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92" autoAdjust="0"/>
    <p:restoredTop sz="90175" autoAdjust="0"/>
  </p:normalViewPr>
  <p:slideViewPr>
    <p:cSldViewPr snapToObjects="1">
      <p:cViewPr varScale="1">
        <p:scale>
          <a:sx n="131" d="100"/>
          <a:sy n="131" d="100"/>
        </p:scale>
        <p:origin x="1504" y="184"/>
      </p:cViewPr>
      <p:guideLst>
        <p:guide orient="horz" pos="1920"/>
        <p:guide pos="2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Object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2119D8A3-8E07-41B2-8F07-99E21C99854D}" type="datetimeFigureOut">
              <a:rPr lang="zh-CN" altLang="en-US"/>
              <a:pPr>
                <a:defRPr/>
              </a:pPr>
              <a:t>2025/5/22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BCBF2845-D6D7-4EDC-A5D7-B1E54A9C92A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F3BE992-5B6B-4B69-BB0B-DB146D87A720}" type="datetimeFigureOut">
              <a:rPr lang="zh-CN" altLang="en-US"/>
              <a:pPr>
                <a:defRPr/>
              </a:pPr>
              <a:t>2025/5/22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B74EC9B3-3B5E-4F62-AFDC-CDF7EFD2CB5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《</a:t>
            </a:r>
            <a:r>
              <a:rPr lang="zh-CN" altLang="en-US"/>
              <a:t>云计算（第二版）</a:t>
            </a:r>
            <a:r>
              <a:rPr lang="en-US" altLang="zh-CN"/>
              <a:t>》</a:t>
            </a:r>
            <a:r>
              <a:rPr lang="zh-CN" altLang="en-US"/>
              <a:t>购买网址：</a:t>
            </a:r>
            <a:endParaRPr lang="en-US" altLang="zh-CN"/>
          </a:p>
          <a:p>
            <a:r>
              <a:rPr lang="zh-CN" altLang="en-US"/>
              <a:t>当当网：</a:t>
            </a:r>
            <a:r>
              <a:rPr lang="en-US" altLang="zh-CN"/>
              <a:t>http://product.dangdang.com/product.aspx?product_id=21094102</a:t>
            </a:r>
          </a:p>
          <a:p>
            <a:r>
              <a:rPr lang="zh-CN" altLang="en-US"/>
              <a:t>京东商城：</a:t>
            </a:r>
            <a:r>
              <a:rPr lang="en-US" altLang="zh-CN"/>
              <a:t>http://book.360buy.com/10658667.html</a:t>
            </a:r>
            <a:endParaRPr lang="zh-CN" altLang="en-US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21AF8F8-708F-4A7C-BAD2-EA54F470F79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blueband.t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16625"/>
            <a:ext cx="8128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280" y="2997368"/>
            <a:ext cx="8031428" cy="507832"/>
          </a:xfrm>
        </p:spPr>
        <p:txBody>
          <a:bodyPr anchor="b" anchorCtr="0"/>
          <a:lstStyle>
            <a:lvl1pPr algn="ctr">
              <a:lnSpc>
                <a:spcPct val="90000"/>
              </a:lnSpc>
              <a:defRPr sz="37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8592" y="3796251"/>
            <a:ext cx="7690116" cy="318549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300" baseline="0">
                <a:solidFill>
                  <a:schemeClr val="accent5"/>
                </a:solidFill>
              </a:defRPr>
            </a:lvl1pPr>
            <a:lvl2pPr marL="457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363" y="636588"/>
            <a:ext cx="8382000" cy="50800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One Column Text Page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0363" y="1203325"/>
            <a:ext cx="8382000" cy="167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/>
              <a:t>&lt;Insert First Level Text&gt;</a:t>
            </a:r>
          </a:p>
          <a:p>
            <a:pPr lvl="1"/>
            <a:r>
              <a:rPr lang="en-US" altLang="zh-CN"/>
              <a:t>&lt;Insert Second Level Text&gt;</a:t>
            </a:r>
          </a:p>
          <a:p>
            <a:pPr lvl="2"/>
            <a:r>
              <a:rPr lang="en-US" altLang="zh-CN"/>
              <a:t>&lt;Insert Third Level Text&gt;</a:t>
            </a:r>
          </a:p>
          <a:p>
            <a:pPr lvl="3"/>
            <a:r>
              <a:rPr lang="en-US" altLang="zh-CN"/>
              <a:t>&lt;Insert Fourth Level Text&gt;</a:t>
            </a:r>
          </a:p>
          <a:p>
            <a:pPr lvl="4"/>
            <a:r>
              <a:rPr lang="en-US" altLang="zh-CN"/>
              <a:t>&lt;Insert Fifth Level Text&gt;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</p:sldLayoutIdLst>
  <p:transition>
    <p:fade/>
  </p:transition>
  <p:hf sldNum="0" hdr="0"/>
  <p:txStyles>
    <p:titleStyle>
      <a:lvl1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en-US" sz="3700" kern="1200" spc="-125" dirty="0">
          <a:ln w="3175">
            <a:noFill/>
          </a:ln>
          <a:solidFill>
            <a:schemeClr val="bg2"/>
          </a:solidFill>
          <a:latin typeface="+mj-lt"/>
          <a:ea typeface="+mj-ea"/>
          <a:cs typeface="+mj-cs"/>
        </a:defRPr>
      </a:lvl1pPr>
      <a:lvl2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bg2"/>
          </a:solidFill>
          <a:latin typeface="Segoe Light"/>
          <a:cs typeface="Arial" pitchFamily="34" charset="0"/>
        </a:defRPr>
      </a:lvl2pPr>
      <a:lvl3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bg2"/>
          </a:solidFill>
          <a:latin typeface="Segoe Light"/>
          <a:cs typeface="Arial" pitchFamily="34" charset="0"/>
        </a:defRPr>
      </a:lvl3pPr>
      <a:lvl4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bg2"/>
          </a:solidFill>
          <a:latin typeface="Segoe Light"/>
          <a:cs typeface="Arial" pitchFamily="34" charset="0"/>
        </a:defRPr>
      </a:lvl4pPr>
      <a:lvl5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bg2"/>
          </a:solidFill>
          <a:latin typeface="Segoe Light"/>
          <a:cs typeface="Arial" pitchFamily="34" charset="0"/>
        </a:defRPr>
      </a:lvl5pPr>
      <a:lvl6pPr marL="4572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bg2"/>
          </a:solidFill>
          <a:latin typeface="Segoe Light"/>
          <a:cs typeface="Arial" pitchFamily="34" charset="0"/>
        </a:defRPr>
      </a:lvl6pPr>
      <a:lvl7pPr marL="9144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bg2"/>
          </a:solidFill>
          <a:latin typeface="Segoe Light"/>
          <a:cs typeface="Arial" pitchFamily="34" charset="0"/>
        </a:defRPr>
      </a:lvl7pPr>
      <a:lvl8pPr marL="13716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bg2"/>
          </a:solidFill>
          <a:latin typeface="Segoe Light"/>
          <a:cs typeface="Arial" pitchFamily="34" charset="0"/>
        </a:defRPr>
      </a:lvl8pPr>
      <a:lvl9pPr marL="18288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bg2"/>
          </a:solidFill>
          <a:latin typeface="Segoe Light"/>
          <a:cs typeface="Arial" pitchFamily="34" charset="0"/>
        </a:defRPr>
      </a:lvl9pPr>
    </p:titleStyle>
    <p:bodyStyle>
      <a:lvl1pPr marL="288925" indent="-288925" algn="l" defTabSz="912813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Font typeface="Arial" pitchFamily="34" charset="0"/>
        <a:buChar char="•"/>
        <a:defRPr sz="2300" kern="1200">
          <a:solidFill>
            <a:schemeClr val="bg1"/>
          </a:solidFill>
          <a:latin typeface="Arial" pitchFamily="34" charset="0"/>
          <a:ea typeface="+mn-ea"/>
          <a:cs typeface="+mn-cs"/>
        </a:defRPr>
      </a:lvl1pPr>
      <a:lvl2pPr marL="519113" indent="-228600" algn="l" defTabSz="912813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bg1"/>
          </a:solidFill>
          <a:latin typeface="Arial" pitchFamily="34" charset="0"/>
          <a:ea typeface="+mn-ea"/>
          <a:cs typeface="+mn-cs"/>
        </a:defRPr>
      </a:lvl2pPr>
      <a:lvl3pPr marL="712788" indent="-192088" algn="l" defTabSz="912813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bg1"/>
          </a:solidFill>
          <a:latin typeface="Arial" pitchFamily="34" charset="0"/>
          <a:ea typeface="+mn-ea"/>
          <a:cs typeface="+mn-cs"/>
        </a:defRPr>
      </a:lvl3pPr>
      <a:lvl4pPr marL="954088" indent="-241300" algn="l" defTabSz="912813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bg1"/>
          </a:solidFill>
          <a:latin typeface="Arial" pitchFamily="34" charset="0"/>
          <a:ea typeface="+mn-ea"/>
          <a:cs typeface="+mn-cs"/>
        </a:defRPr>
      </a:lvl4pPr>
      <a:lvl5pPr marL="1184275" indent="-228600" algn="l" defTabSz="912813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bg1"/>
          </a:solidFill>
          <a:latin typeface="Arial" pitchFamily="34" charset="0"/>
          <a:ea typeface="+mn-ea"/>
          <a:cs typeface="+mn-cs"/>
        </a:defRPr>
      </a:lvl5pPr>
      <a:lvl6pPr marL="2514399" indent="-228582" algn="l" defTabSz="9143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62" indent="-228582" algn="l" defTabSz="9143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26" indent="-228582" algn="l" defTabSz="9143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90" indent="-228582" algn="l" defTabSz="9143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&#20160;&#20040;&#26159;&#20113;&#35745;&#31639;.kux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ctrTitle" idx="4294967295"/>
          </p:nvPr>
        </p:nvSpPr>
        <p:spPr bwMode="auto">
          <a:xfrm>
            <a:off x="228600" y="1371600"/>
            <a:ext cx="8686800" cy="1689693"/>
          </a:xfrm>
        </p:spPr>
        <p:txBody>
          <a:bodyPr numCol="1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zh-CN" altLang="en-US" sz="4800" dirty="0">
                <a:ln>
                  <a:noFill/>
                </a:ln>
                <a:ea typeface="宋体" pitchFamily="2" charset="-122"/>
              </a:rPr>
              <a:t>大数据处理</a:t>
            </a:r>
            <a:br>
              <a:rPr lang="en-US" altLang="zh-CN" dirty="0">
                <a:ln>
                  <a:noFill/>
                </a:ln>
                <a:ea typeface="宋体" pitchFamily="2" charset="-122"/>
              </a:rPr>
            </a:br>
            <a:br>
              <a:rPr lang="en-US" altLang="zh-CN" dirty="0">
                <a:ln>
                  <a:noFill/>
                </a:ln>
                <a:ea typeface="宋体" pitchFamily="2" charset="-122"/>
              </a:rPr>
            </a:br>
            <a:r>
              <a:rPr lang="zh-CN" altLang="en-US" dirty="0">
                <a:ln>
                  <a:noFill/>
                </a:ln>
                <a:ea typeface="宋体" pitchFamily="2" charset="-122"/>
              </a:rPr>
              <a:t>课程回顾</a:t>
            </a:r>
          </a:p>
        </p:txBody>
      </p:sp>
      <p:sp>
        <p:nvSpPr>
          <p:cNvPr id="7171" name="Rectangle 3"/>
          <p:cNvSpPr>
            <a:spLocks noGrp="1"/>
          </p:cNvSpPr>
          <p:nvPr>
            <p:ph type="subTitle" idx="4294967295"/>
          </p:nvPr>
        </p:nvSpPr>
        <p:spPr>
          <a:xfrm>
            <a:off x="1371600" y="3886200"/>
            <a:ext cx="6400800" cy="1809726"/>
          </a:xfrm>
        </p:spPr>
        <p:txBody>
          <a:bodyPr/>
          <a:lstStyle/>
          <a:p>
            <a:pPr marL="0" indent="0" algn="ctr">
              <a:buFont typeface="Arial" pitchFamily="34" charset="0"/>
              <a:buNone/>
            </a:pPr>
            <a:r>
              <a:rPr lang="zh-CN" altLang="en-US" sz="2800" dirty="0">
                <a:ea typeface="宋体" pitchFamily="2" charset="-122"/>
              </a:rPr>
              <a:t>毛波 </a:t>
            </a:r>
            <a:r>
              <a:rPr lang="en-US" altLang="zh-CN" sz="2800" dirty="0">
                <a:ea typeface="宋体" pitchFamily="2" charset="-122"/>
              </a:rPr>
              <a:t>&amp;</a:t>
            </a:r>
            <a:r>
              <a:rPr lang="zh-CN" altLang="en-US" sz="2800" dirty="0">
                <a:ea typeface="宋体" pitchFamily="2" charset="-122"/>
              </a:rPr>
              <a:t> 吴素贞</a:t>
            </a:r>
            <a:endParaRPr lang="en-US" altLang="zh-CN" sz="2800" dirty="0">
              <a:ea typeface="宋体" pitchFamily="2" charset="-122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zh-CN" altLang="en-US" sz="2800" dirty="0">
                <a:ea typeface="宋体" pitchFamily="2" charset="-122"/>
              </a:rPr>
              <a:t>厦门大学信息学院</a:t>
            </a:r>
            <a:endParaRPr lang="en-US" altLang="zh-CN" sz="2800" dirty="0">
              <a:ea typeface="宋体" pitchFamily="2" charset="-122"/>
            </a:endParaRPr>
          </a:p>
          <a:p>
            <a:pPr marL="0" indent="0" algn="ctr">
              <a:buFont typeface="Arial" pitchFamily="34" charset="0"/>
              <a:buNone/>
            </a:pPr>
            <a:endParaRPr lang="en-US" altLang="zh-CN" sz="2800" dirty="0">
              <a:ea typeface="宋体" pitchFamily="2" charset="-122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altLang="zh-CN" sz="2800">
                <a:ea typeface="宋体" pitchFamily="2" charset="-122"/>
              </a:rPr>
              <a:t>2025-5</a:t>
            </a:r>
            <a:endParaRPr lang="zh-CN" altLang="en-US" sz="2800" dirty="0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04800" y="76200"/>
            <a:ext cx="8839200" cy="387350"/>
          </a:xfrm>
        </p:spPr>
        <p:txBody>
          <a:bodyPr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altLang="zh-CN" sz="2800" dirty="0">
                <a:ln>
                  <a:noFill/>
                </a:ln>
                <a:latin typeface="黑体" pitchFamily="49" charset="-122"/>
                <a:ea typeface="黑体" pitchFamily="49" charset="-122"/>
              </a:rPr>
              <a:t>Spark</a:t>
            </a:r>
            <a:r>
              <a:rPr lang="zh-CN" altLang="en-US" sz="2800" dirty="0">
                <a:ln>
                  <a:noFill/>
                </a:ln>
                <a:latin typeface="黑体" pitchFamily="49" charset="-122"/>
                <a:ea typeface="黑体" pitchFamily="49" charset="-122"/>
              </a:rPr>
              <a:t>实时处理技术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295400"/>
            <a:ext cx="7944379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04800" y="76200"/>
            <a:ext cx="8839200" cy="508000"/>
          </a:xfrm>
        </p:spPr>
        <p:txBody>
          <a:bodyPr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sz="2800" dirty="0">
                <a:ln>
                  <a:noFill/>
                </a:ln>
                <a:ea typeface="黑体" pitchFamily="49" charset="-122"/>
              </a:rPr>
              <a:t>虚拟化技术的出现</a:t>
            </a:r>
            <a:r>
              <a:rPr lang="zh-CN" altLang="en-US" dirty="0">
                <a:ln>
                  <a:noFill/>
                </a:ln>
                <a:ea typeface="宋体" pitchFamily="2" charset="-122"/>
              </a:rPr>
              <a:t> </a:t>
            </a:r>
          </a:p>
        </p:txBody>
      </p:sp>
      <p:pic>
        <p:nvPicPr>
          <p:cNvPr id="13315" name="Picture 3" descr="cloud_w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600200"/>
            <a:ext cx="3429000" cy="157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316" name="Group 49"/>
          <p:cNvGrpSpPr>
            <a:grpSpLocks/>
          </p:cNvGrpSpPr>
          <p:nvPr/>
        </p:nvGrpSpPr>
        <p:grpSpPr bwMode="auto">
          <a:xfrm>
            <a:off x="7086600" y="2209800"/>
            <a:ext cx="465138" cy="412750"/>
            <a:chOff x="0" y="0"/>
            <a:chExt cx="287" cy="236"/>
          </a:xfrm>
        </p:grpSpPr>
        <p:sp>
          <p:nvSpPr>
            <p:cNvPr id="120" name="Rectangle 50"/>
            <p:cNvSpPr>
              <a:spLocks noChangeArrowheads="1"/>
            </p:cNvSpPr>
            <p:nvPr/>
          </p:nvSpPr>
          <p:spPr bwMode="auto">
            <a:xfrm>
              <a:off x="0" y="45"/>
              <a:ext cx="230" cy="191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b="1" i="1">
                <a:solidFill>
                  <a:srgbClr val="000000"/>
                </a:solidFill>
                <a:ea typeface="宋体" pitchFamily="2" charset="-122"/>
                <a:cs typeface="+mn-cs"/>
              </a:endParaRPr>
            </a:p>
          </p:txBody>
        </p:sp>
        <p:sp>
          <p:nvSpPr>
            <p:cNvPr id="121" name="未知"/>
            <p:cNvSpPr>
              <a:spLocks/>
            </p:cNvSpPr>
            <p:nvPr/>
          </p:nvSpPr>
          <p:spPr bwMode="auto">
            <a:xfrm>
              <a:off x="27" y="74"/>
              <a:ext cx="173" cy="133"/>
            </a:xfrm>
            <a:custGeom>
              <a:avLst/>
              <a:gdLst>
                <a:gd name="T0" fmla="*/ 18 w 297"/>
                <a:gd name="T1" fmla="*/ 17 h 227"/>
                <a:gd name="T2" fmla="*/ 14 w 297"/>
                <a:gd name="T3" fmla="*/ 25 h 227"/>
                <a:gd name="T4" fmla="*/ 6 w 297"/>
                <a:gd name="T5" fmla="*/ 25 h 227"/>
                <a:gd name="T6" fmla="*/ 6 w 297"/>
                <a:gd name="T7" fmla="*/ 28 h 227"/>
                <a:gd name="T8" fmla="*/ 0 w 297"/>
                <a:gd name="T9" fmla="*/ 24 h 227"/>
                <a:gd name="T10" fmla="*/ 6 w 297"/>
                <a:gd name="T11" fmla="*/ 19 h 227"/>
                <a:gd name="T12" fmla="*/ 6 w 297"/>
                <a:gd name="T13" fmla="*/ 22 h 227"/>
                <a:gd name="T14" fmla="*/ 12 w 297"/>
                <a:gd name="T15" fmla="*/ 22 h 227"/>
                <a:gd name="T16" fmla="*/ 17 w 297"/>
                <a:gd name="T17" fmla="*/ 14 h 227"/>
                <a:gd name="T18" fmla="*/ 12 w 297"/>
                <a:gd name="T19" fmla="*/ 5 h 227"/>
                <a:gd name="T20" fmla="*/ 6 w 297"/>
                <a:gd name="T21" fmla="*/ 5 h 227"/>
                <a:gd name="T22" fmla="*/ 6 w 297"/>
                <a:gd name="T23" fmla="*/ 8 h 227"/>
                <a:gd name="T24" fmla="*/ 0 w 297"/>
                <a:gd name="T25" fmla="*/ 4 h 227"/>
                <a:gd name="T26" fmla="*/ 6 w 297"/>
                <a:gd name="T27" fmla="*/ 0 h 227"/>
                <a:gd name="T28" fmla="*/ 6 w 297"/>
                <a:gd name="T29" fmla="*/ 3 h 227"/>
                <a:gd name="T30" fmla="*/ 14 w 297"/>
                <a:gd name="T31" fmla="*/ 3 h 227"/>
                <a:gd name="T32" fmla="*/ 18 w 297"/>
                <a:gd name="T33" fmla="*/ 11 h 227"/>
                <a:gd name="T34" fmla="*/ 23 w 297"/>
                <a:gd name="T35" fmla="*/ 3 h 227"/>
                <a:gd name="T36" fmla="*/ 31 w 297"/>
                <a:gd name="T37" fmla="*/ 3 h 227"/>
                <a:gd name="T38" fmla="*/ 31 w 297"/>
                <a:gd name="T39" fmla="*/ 0 h 227"/>
                <a:gd name="T40" fmla="*/ 37 w 297"/>
                <a:gd name="T41" fmla="*/ 4 h 227"/>
                <a:gd name="T42" fmla="*/ 31 w 297"/>
                <a:gd name="T43" fmla="*/ 8 h 227"/>
                <a:gd name="T44" fmla="*/ 31 w 297"/>
                <a:gd name="T45" fmla="*/ 5 h 227"/>
                <a:gd name="T46" fmla="*/ 25 w 297"/>
                <a:gd name="T47" fmla="*/ 5 h 227"/>
                <a:gd name="T48" fmla="*/ 20 w 297"/>
                <a:gd name="T49" fmla="*/ 14 h 227"/>
                <a:gd name="T50" fmla="*/ 25 w 297"/>
                <a:gd name="T51" fmla="*/ 22 h 227"/>
                <a:gd name="T52" fmla="*/ 31 w 297"/>
                <a:gd name="T53" fmla="*/ 22 h 227"/>
                <a:gd name="T54" fmla="*/ 31 w 297"/>
                <a:gd name="T55" fmla="*/ 19 h 227"/>
                <a:gd name="T56" fmla="*/ 37 w 297"/>
                <a:gd name="T57" fmla="*/ 24 h 227"/>
                <a:gd name="T58" fmla="*/ 31 w 297"/>
                <a:gd name="T59" fmla="*/ 28 h 227"/>
                <a:gd name="T60" fmla="*/ 31 w 297"/>
                <a:gd name="T61" fmla="*/ 25 h 227"/>
                <a:gd name="T62" fmla="*/ 23 w 297"/>
                <a:gd name="T63" fmla="*/ 25 h 227"/>
                <a:gd name="T64" fmla="*/ 18 w 297"/>
                <a:gd name="T65" fmla="*/ 17 h 22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97"/>
                <a:gd name="T100" fmla="*/ 0 h 227"/>
                <a:gd name="T101" fmla="*/ 297 w 297"/>
                <a:gd name="T102" fmla="*/ 227 h 22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97" h="227">
                  <a:moveTo>
                    <a:pt x="149" y="138"/>
                  </a:moveTo>
                  <a:lnTo>
                    <a:pt x="114" y="203"/>
                  </a:lnTo>
                  <a:lnTo>
                    <a:pt x="48" y="203"/>
                  </a:lnTo>
                  <a:lnTo>
                    <a:pt x="48" y="227"/>
                  </a:lnTo>
                  <a:lnTo>
                    <a:pt x="0" y="197"/>
                  </a:lnTo>
                  <a:lnTo>
                    <a:pt x="48" y="160"/>
                  </a:lnTo>
                  <a:lnTo>
                    <a:pt x="48" y="182"/>
                  </a:lnTo>
                  <a:lnTo>
                    <a:pt x="97" y="182"/>
                  </a:lnTo>
                  <a:lnTo>
                    <a:pt x="133" y="113"/>
                  </a:lnTo>
                  <a:lnTo>
                    <a:pt x="97" y="45"/>
                  </a:lnTo>
                  <a:lnTo>
                    <a:pt x="48" y="45"/>
                  </a:lnTo>
                  <a:lnTo>
                    <a:pt x="48" y="67"/>
                  </a:lnTo>
                  <a:lnTo>
                    <a:pt x="0" y="30"/>
                  </a:lnTo>
                  <a:lnTo>
                    <a:pt x="48" y="0"/>
                  </a:lnTo>
                  <a:lnTo>
                    <a:pt x="48" y="23"/>
                  </a:lnTo>
                  <a:lnTo>
                    <a:pt x="114" y="23"/>
                  </a:lnTo>
                  <a:lnTo>
                    <a:pt x="149" y="89"/>
                  </a:lnTo>
                  <a:lnTo>
                    <a:pt x="183" y="23"/>
                  </a:lnTo>
                  <a:lnTo>
                    <a:pt x="249" y="23"/>
                  </a:lnTo>
                  <a:lnTo>
                    <a:pt x="249" y="0"/>
                  </a:lnTo>
                  <a:lnTo>
                    <a:pt x="297" y="30"/>
                  </a:lnTo>
                  <a:lnTo>
                    <a:pt x="249" y="67"/>
                  </a:lnTo>
                  <a:lnTo>
                    <a:pt x="249" y="45"/>
                  </a:lnTo>
                  <a:lnTo>
                    <a:pt x="200" y="45"/>
                  </a:lnTo>
                  <a:lnTo>
                    <a:pt x="164" y="113"/>
                  </a:lnTo>
                  <a:lnTo>
                    <a:pt x="200" y="182"/>
                  </a:lnTo>
                  <a:lnTo>
                    <a:pt x="249" y="182"/>
                  </a:lnTo>
                  <a:lnTo>
                    <a:pt x="249" y="160"/>
                  </a:lnTo>
                  <a:lnTo>
                    <a:pt x="297" y="197"/>
                  </a:lnTo>
                  <a:lnTo>
                    <a:pt x="249" y="227"/>
                  </a:lnTo>
                  <a:lnTo>
                    <a:pt x="249" y="203"/>
                  </a:lnTo>
                  <a:lnTo>
                    <a:pt x="183" y="203"/>
                  </a:lnTo>
                  <a:lnTo>
                    <a:pt x="149" y="138"/>
                  </a:lnTo>
                  <a:close/>
                </a:path>
              </a:pathLst>
            </a:cu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20000"/>
                </a:spcBef>
                <a:buClr>
                  <a:srgbClr val="0087E2"/>
                </a:buClr>
                <a:buSzPct val="80000"/>
                <a:buFont typeface="Wingdings" pitchFamily="2" charset="2"/>
                <a:buNone/>
                <a:defRPr/>
              </a:pPr>
              <a:endParaRPr lang="zh-CN" altLang="en-US" sz="3000">
                <a:solidFill>
                  <a:srgbClr val="FFFFFF"/>
                </a:solidFill>
                <a:ea typeface="宋体" pitchFamily="2" charset="-122"/>
                <a:cs typeface="+mn-cs"/>
              </a:endParaRPr>
            </a:p>
          </p:txBody>
        </p:sp>
        <p:sp>
          <p:nvSpPr>
            <p:cNvPr id="122" name="未知"/>
            <p:cNvSpPr>
              <a:spLocks/>
            </p:cNvSpPr>
            <p:nvPr/>
          </p:nvSpPr>
          <p:spPr bwMode="auto">
            <a:xfrm>
              <a:off x="230" y="0"/>
              <a:ext cx="57" cy="236"/>
            </a:xfrm>
            <a:custGeom>
              <a:avLst/>
              <a:gdLst>
                <a:gd name="T0" fmla="*/ 0 w 96"/>
                <a:gd name="T1" fmla="*/ 9 h 398"/>
                <a:gd name="T2" fmla="*/ 12 w 96"/>
                <a:gd name="T3" fmla="*/ 0 h 398"/>
                <a:gd name="T4" fmla="*/ 12 w 96"/>
                <a:gd name="T5" fmla="*/ 40 h 398"/>
                <a:gd name="T6" fmla="*/ 0 w 96"/>
                <a:gd name="T7" fmla="*/ 49 h 398"/>
                <a:gd name="T8" fmla="*/ 0 w 96"/>
                <a:gd name="T9" fmla="*/ 9 h 3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398"/>
                <a:gd name="T17" fmla="*/ 96 w 96"/>
                <a:gd name="T18" fmla="*/ 398 h 3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398">
                  <a:moveTo>
                    <a:pt x="0" y="76"/>
                  </a:moveTo>
                  <a:lnTo>
                    <a:pt x="96" y="0"/>
                  </a:lnTo>
                  <a:lnTo>
                    <a:pt x="96" y="322"/>
                  </a:lnTo>
                  <a:lnTo>
                    <a:pt x="0" y="398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00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20000"/>
                </a:spcBef>
                <a:buClr>
                  <a:srgbClr val="0087E2"/>
                </a:buClr>
                <a:buSzPct val="80000"/>
                <a:buFont typeface="Wingdings" pitchFamily="2" charset="2"/>
                <a:buNone/>
                <a:defRPr/>
              </a:pPr>
              <a:endParaRPr lang="zh-CN" altLang="en-US" sz="3000">
                <a:solidFill>
                  <a:srgbClr val="FFFFFF"/>
                </a:solidFill>
                <a:ea typeface="宋体" pitchFamily="2" charset="-122"/>
                <a:cs typeface="+mn-cs"/>
              </a:endParaRPr>
            </a:p>
          </p:txBody>
        </p:sp>
        <p:sp>
          <p:nvSpPr>
            <p:cNvPr id="123" name="未知"/>
            <p:cNvSpPr>
              <a:spLocks/>
            </p:cNvSpPr>
            <p:nvPr/>
          </p:nvSpPr>
          <p:spPr bwMode="auto">
            <a:xfrm>
              <a:off x="0" y="0"/>
              <a:ext cx="287" cy="45"/>
            </a:xfrm>
            <a:custGeom>
              <a:avLst/>
              <a:gdLst>
                <a:gd name="T0" fmla="*/ 12 w 483"/>
                <a:gd name="T1" fmla="*/ 0 h 76"/>
                <a:gd name="T2" fmla="*/ 61 w 483"/>
                <a:gd name="T3" fmla="*/ 0 h 76"/>
                <a:gd name="T4" fmla="*/ 48 w 483"/>
                <a:gd name="T5" fmla="*/ 9 h 76"/>
                <a:gd name="T6" fmla="*/ 0 w 483"/>
                <a:gd name="T7" fmla="*/ 9 h 76"/>
                <a:gd name="T8" fmla="*/ 12 w 483"/>
                <a:gd name="T9" fmla="*/ 0 h 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3"/>
                <a:gd name="T16" fmla="*/ 0 h 76"/>
                <a:gd name="T17" fmla="*/ 483 w 483"/>
                <a:gd name="T18" fmla="*/ 76 h 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3" h="76">
                  <a:moveTo>
                    <a:pt x="95" y="0"/>
                  </a:moveTo>
                  <a:lnTo>
                    <a:pt x="483" y="0"/>
                  </a:lnTo>
                  <a:lnTo>
                    <a:pt x="387" y="76"/>
                  </a:lnTo>
                  <a:lnTo>
                    <a:pt x="0" y="7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087E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20000"/>
                </a:spcBef>
                <a:buClr>
                  <a:srgbClr val="0087E2"/>
                </a:buClr>
                <a:buSzPct val="80000"/>
                <a:buFont typeface="Wingdings" pitchFamily="2" charset="2"/>
                <a:buNone/>
                <a:defRPr/>
              </a:pPr>
              <a:endParaRPr lang="zh-CN" altLang="en-US" sz="3000">
                <a:solidFill>
                  <a:srgbClr val="FFFFFF"/>
                </a:solidFill>
                <a:ea typeface="宋体" pitchFamily="2" charset="-122"/>
                <a:cs typeface="+mn-cs"/>
              </a:endParaRPr>
            </a:p>
          </p:txBody>
        </p:sp>
      </p:grpSp>
      <p:sp>
        <p:nvSpPr>
          <p:cNvPr id="124" name="AutoShape 54"/>
          <p:cNvSpPr>
            <a:spLocks noChangeArrowheads="1"/>
          </p:cNvSpPr>
          <p:nvPr/>
        </p:nvSpPr>
        <p:spPr bwMode="auto">
          <a:xfrm>
            <a:off x="6410325" y="2209800"/>
            <a:ext cx="292100" cy="314325"/>
          </a:xfrm>
          <a:prstGeom prst="can">
            <a:avLst>
              <a:gd name="adj" fmla="val 26902"/>
            </a:avLst>
          </a:prstGeom>
          <a:solidFill>
            <a:srgbClr val="0087E2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spcBef>
                <a:spcPct val="50000"/>
              </a:spcBef>
              <a:buClr>
                <a:srgbClr val="FFCC00"/>
              </a:buClr>
              <a:buFont typeface="Wingdings" pitchFamily="2" charset="2"/>
              <a:buNone/>
              <a:defRPr/>
            </a:pPr>
            <a:endParaRPr lang="de-DE" altLang="zh-CN" sz="2400">
              <a:solidFill>
                <a:srgbClr val="000000"/>
              </a:solidFill>
              <a:ea typeface="宋体" pitchFamily="2" charset="-122"/>
              <a:cs typeface="+mn-cs"/>
            </a:endParaRPr>
          </a:p>
        </p:txBody>
      </p:sp>
      <p:sp>
        <p:nvSpPr>
          <p:cNvPr id="125" name="AutoShape 55"/>
          <p:cNvSpPr>
            <a:spLocks noChangeArrowheads="1"/>
          </p:cNvSpPr>
          <p:nvPr/>
        </p:nvSpPr>
        <p:spPr bwMode="auto">
          <a:xfrm>
            <a:off x="6188075" y="2286000"/>
            <a:ext cx="293688" cy="315913"/>
          </a:xfrm>
          <a:prstGeom prst="can">
            <a:avLst>
              <a:gd name="adj" fmla="val 26892"/>
            </a:avLst>
          </a:prstGeom>
          <a:solidFill>
            <a:srgbClr val="0087E2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spcBef>
                <a:spcPct val="50000"/>
              </a:spcBef>
              <a:buClr>
                <a:srgbClr val="FFCC00"/>
              </a:buClr>
              <a:buFont typeface="Wingdings" pitchFamily="2" charset="2"/>
              <a:buNone/>
              <a:defRPr/>
            </a:pPr>
            <a:endParaRPr lang="de-DE" altLang="zh-CN" sz="2400">
              <a:solidFill>
                <a:srgbClr val="000000"/>
              </a:solidFill>
              <a:ea typeface="宋体" pitchFamily="2" charset="-122"/>
              <a:cs typeface="+mn-cs"/>
            </a:endParaRPr>
          </a:p>
        </p:txBody>
      </p:sp>
      <p:sp>
        <p:nvSpPr>
          <p:cNvPr id="126" name="AutoShape 56"/>
          <p:cNvSpPr>
            <a:spLocks noChangeArrowheads="1"/>
          </p:cNvSpPr>
          <p:nvPr/>
        </p:nvSpPr>
        <p:spPr bwMode="auto">
          <a:xfrm>
            <a:off x="6629400" y="2286000"/>
            <a:ext cx="293688" cy="315913"/>
          </a:xfrm>
          <a:prstGeom prst="can">
            <a:avLst>
              <a:gd name="adj" fmla="val 26892"/>
            </a:avLst>
          </a:prstGeom>
          <a:solidFill>
            <a:srgbClr val="0087E2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spcBef>
                <a:spcPct val="50000"/>
              </a:spcBef>
              <a:buClr>
                <a:srgbClr val="FFCC00"/>
              </a:buClr>
              <a:buFont typeface="Wingdings" pitchFamily="2" charset="2"/>
              <a:buNone/>
              <a:defRPr/>
            </a:pPr>
            <a:endParaRPr lang="de-DE" altLang="zh-CN" sz="2400">
              <a:solidFill>
                <a:srgbClr val="000000"/>
              </a:solidFill>
              <a:ea typeface="宋体" pitchFamily="2" charset="-122"/>
              <a:cs typeface="+mn-cs"/>
            </a:endParaRPr>
          </a:p>
        </p:txBody>
      </p:sp>
      <p:sp>
        <p:nvSpPr>
          <p:cNvPr id="127" name="未知"/>
          <p:cNvSpPr>
            <a:spLocks/>
          </p:cNvSpPr>
          <p:nvPr/>
        </p:nvSpPr>
        <p:spPr bwMode="auto">
          <a:xfrm>
            <a:off x="5645150" y="2209800"/>
            <a:ext cx="201613" cy="438150"/>
          </a:xfrm>
          <a:custGeom>
            <a:avLst/>
            <a:gdLst>
              <a:gd name="T0" fmla="*/ 0 w 236"/>
              <a:gd name="T1" fmla="*/ 2147483647 h 477"/>
              <a:gd name="T2" fmla="*/ 0 w 236"/>
              <a:gd name="T3" fmla="*/ 2147483647 h 477"/>
              <a:gd name="T4" fmla="*/ 2147483647 w 236"/>
              <a:gd name="T5" fmla="*/ 2147483647 h 477"/>
              <a:gd name="T6" fmla="*/ 2147483647 w 236"/>
              <a:gd name="T7" fmla="*/ 0 h 477"/>
              <a:gd name="T8" fmla="*/ 2147483647 w 236"/>
              <a:gd name="T9" fmla="*/ 0 h 477"/>
              <a:gd name="T10" fmla="*/ 2147483647 w 236"/>
              <a:gd name="T11" fmla="*/ 0 h 477"/>
              <a:gd name="T12" fmla="*/ 2147483647 w 236"/>
              <a:gd name="T13" fmla="*/ 0 h 477"/>
              <a:gd name="T14" fmla="*/ 2147483647 w 236"/>
              <a:gd name="T15" fmla="*/ 2147483647 h 477"/>
              <a:gd name="T16" fmla="*/ 2147483647 w 236"/>
              <a:gd name="T17" fmla="*/ 2147483647 h 477"/>
              <a:gd name="T18" fmla="*/ 2147483647 w 236"/>
              <a:gd name="T19" fmla="*/ 2147483647 h 477"/>
              <a:gd name="T20" fmla="*/ 2147483647 w 236"/>
              <a:gd name="T21" fmla="*/ 2147483647 h 477"/>
              <a:gd name="T22" fmla="*/ 2147483647 w 236"/>
              <a:gd name="T23" fmla="*/ 2147483647 h 477"/>
              <a:gd name="T24" fmla="*/ 2147483647 w 236"/>
              <a:gd name="T25" fmla="*/ 2147483647 h 477"/>
              <a:gd name="T26" fmla="*/ 2147483647 w 236"/>
              <a:gd name="T27" fmla="*/ 2147483647 h 477"/>
              <a:gd name="T28" fmla="*/ 2147483647 w 236"/>
              <a:gd name="T29" fmla="*/ 2147483647 h 477"/>
              <a:gd name="T30" fmla="*/ 2147483647 w 236"/>
              <a:gd name="T31" fmla="*/ 2147483647 h 477"/>
              <a:gd name="T32" fmla="*/ 2147483647 w 236"/>
              <a:gd name="T33" fmla="*/ 2147483647 h 477"/>
              <a:gd name="T34" fmla="*/ 2147483647 w 236"/>
              <a:gd name="T35" fmla="*/ 2147483647 h 477"/>
              <a:gd name="T36" fmla="*/ 0 w 236"/>
              <a:gd name="T37" fmla="*/ 2147483647 h 477"/>
              <a:gd name="T38" fmla="*/ 0 w 236"/>
              <a:gd name="T39" fmla="*/ 2147483647 h 477"/>
              <a:gd name="T40" fmla="*/ 0 w 236"/>
              <a:gd name="T41" fmla="*/ 2147483647 h 47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36"/>
              <a:gd name="T64" fmla="*/ 0 h 477"/>
              <a:gd name="T65" fmla="*/ 236 w 236"/>
              <a:gd name="T66" fmla="*/ 477 h 47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36" h="477">
                <a:moveTo>
                  <a:pt x="0" y="3"/>
                </a:moveTo>
                <a:lnTo>
                  <a:pt x="0" y="2"/>
                </a:lnTo>
                <a:lnTo>
                  <a:pt x="1" y="1"/>
                </a:lnTo>
                <a:lnTo>
                  <a:pt x="2" y="0"/>
                </a:lnTo>
                <a:lnTo>
                  <a:pt x="3" y="0"/>
                </a:lnTo>
                <a:lnTo>
                  <a:pt x="233" y="0"/>
                </a:lnTo>
                <a:lnTo>
                  <a:pt x="234" y="0"/>
                </a:lnTo>
                <a:lnTo>
                  <a:pt x="235" y="1"/>
                </a:lnTo>
                <a:lnTo>
                  <a:pt x="236" y="2"/>
                </a:lnTo>
                <a:lnTo>
                  <a:pt x="236" y="3"/>
                </a:lnTo>
                <a:lnTo>
                  <a:pt x="236" y="474"/>
                </a:lnTo>
                <a:lnTo>
                  <a:pt x="236" y="475"/>
                </a:lnTo>
                <a:lnTo>
                  <a:pt x="235" y="476"/>
                </a:lnTo>
                <a:lnTo>
                  <a:pt x="234" y="476"/>
                </a:lnTo>
                <a:lnTo>
                  <a:pt x="233" y="477"/>
                </a:lnTo>
                <a:lnTo>
                  <a:pt x="3" y="477"/>
                </a:lnTo>
                <a:lnTo>
                  <a:pt x="2" y="476"/>
                </a:lnTo>
                <a:lnTo>
                  <a:pt x="1" y="476"/>
                </a:lnTo>
                <a:lnTo>
                  <a:pt x="0" y="475"/>
                </a:lnTo>
                <a:lnTo>
                  <a:pt x="0" y="474"/>
                </a:lnTo>
                <a:lnTo>
                  <a:pt x="0" y="3"/>
                </a:lnTo>
                <a:close/>
              </a:path>
            </a:pathLst>
          </a:custGeom>
          <a:solidFill>
            <a:srgbClr val="0087E2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rgbClr val="0087E2"/>
              </a:buClr>
              <a:buSzPct val="80000"/>
              <a:buFont typeface="Wingdings" pitchFamily="2" charset="2"/>
              <a:buNone/>
              <a:defRPr/>
            </a:pPr>
            <a:endParaRPr lang="zh-CN" altLang="en-US" sz="3000">
              <a:solidFill>
                <a:srgbClr val="FFFFFF"/>
              </a:solidFill>
              <a:ea typeface="宋体" pitchFamily="2" charset="-122"/>
              <a:cs typeface="+mn-cs"/>
            </a:endParaRPr>
          </a:p>
        </p:txBody>
      </p:sp>
      <p:sp>
        <p:nvSpPr>
          <p:cNvPr id="128" name="未知"/>
          <p:cNvSpPr>
            <a:spLocks/>
          </p:cNvSpPr>
          <p:nvPr/>
        </p:nvSpPr>
        <p:spPr bwMode="auto">
          <a:xfrm>
            <a:off x="5659438" y="2232025"/>
            <a:ext cx="12700" cy="14288"/>
          </a:xfrm>
          <a:custGeom>
            <a:avLst/>
            <a:gdLst>
              <a:gd name="T0" fmla="*/ 0 w 17"/>
              <a:gd name="T1" fmla="*/ 2147483647 h 17"/>
              <a:gd name="T2" fmla="*/ 2147483647 w 17"/>
              <a:gd name="T3" fmla="*/ 2147483647 h 17"/>
              <a:gd name="T4" fmla="*/ 2147483647 w 17"/>
              <a:gd name="T5" fmla="*/ 2147483647 h 17"/>
              <a:gd name="T6" fmla="*/ 2147483647 w 17"/>
              <a:gd name="T7" fmla="*/ 2147483647 h 17"/>
              <a:gd name="T8" fmla="*/ 2147483647 w 17"/>
              <a:gd name="T9" fmla="*/ 2147483647 h 17"/>
              <a:gd name="T10" fmla="*/ 2147483647 w 17"/>
              <a:gd name="T11" fmla="*/ 0 h 17"/>
              <a:gd name="T12" fmla="*/ 2147483647 w 17"/>
              <a:gd name="T13" fmla="*/ 0 h 17"/>
              <a:gd name="T14" fmla="*/ 2147483647 w 17"/>
              <a:gd name="T15" fmla="*/ 0 h 17"/>
              <a:gd name="T16" fmla="*/ 2147483647 w 17"/>
              <a:gd name="T17" fmla="*/ 2147483647 h 17"/>
              <a:gd name="T18" fmla="*/ 2147483647 w 17"/>
              <a:gd name="T19" fmla="*/ 2147483647 h 17"/>
              <a:gd name="T20" fmla="*/ 2147483647 w 17"/>
              <a:gd name="T21" fmla="*/ 2147483647 h 17"/>
              <a:gd name="T22" fmla="*/ 2147483647 w 17"/>
              <a:gd name="T23" fmla="*/ 2147483647 h 17"/>
              <a:gd name="T24" fmla="*/ 2147483647 w 17"/>
              <a:gd name="T25" fmla="*/ 2147483647 h 17"/>
              <a:gd name="T26" fmla="*/ 2147483647 w 17"/>
              <a:gd name="T27" fmla="*/ 2147483647 h 17"/>
              <a:gd name="T28" fmla="*/ 2147483647 w 17"/>
              <a:gd name="T29" fmla="*/ 2147483647 h 17"/>
              <a:gd name="T30" fmla="*/ 2147483647 w 17"/>
              <a:gd name="T31" fmla="*/ 2147483647 h 17"/>
              <a:gd name="T32" fmla="*/ 2147483647 w 17"/>
              <a:gd name="T33" fmla="*/ 2147483647 h 17"/>
              <a:gd name="T34" fmla="*/ 2147483647 w 17"/>
              <a:gd name="T35" fmla="*/ 2147483647 h 17"/>
              <a:gd name="T36" fmla="*/ 2147483647 w 17"/>
              <a:gd name="T37" fmla="*/ 2147483647 h 17"/>
              <a:gd name="T38" fmla="*/ 2147483647 w 17"/>
              <a:gd name="T39" fmla="*/ 2147483647 h 17"/>
              <a:gd name="T40" fmla="*/ 2147483647 w 17"/>
              <a:gd name="T41" fmla="*/ 2147483647 h 17"/>
              <a:gd name="T42" fmla="*/ 2147483647 w 17"/>
              <a:gd name="T43" fmla="*/ 2147483647 h 17"/>
              <a:gd name="T44" fmla="*/ 2147483647 w 17"/>
              <a:gd name="T45" fmla="*/ 2147483647 h 17"/>
              <a:gd name="T46" fmla="*/ 2147483647 w 17"/>
              <a:gd name="T47" fmla="*/ 2147483647 h 17"/>
              <a:gd name="T48" fmla="*/ 0 w 17"/>
              <a:gd name="T49" fmla="*/ 2147483647 h 1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7"/>
              <a:gd name="T76" fmla="*/ 0 h 17"/>
              <a:gd name="T77" fmla="*/ 17 w 17"/>
              <a:gd name="T78" fmla="*/ 17 h 1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7" h="17">
                <a:moveTo>
                  <a:pt x="0" y="8"/>
                </a:moveTo>
                <a:lnTo>
                  <a:pt x="1" y="7"/>
                </a:lnTo>
                <a:lnTo>
                  <a:pt x="1" y="5"/>
                </a:lnTo>
                <a:lnTo>
                  <a:pt x="3" y="2"/>
                </a:lnTo>
                <a:lnTo>
                  <a:pt x="4" y="1"/>
                </a:lnTo>
                <a:lnTo>
                  <a:pt x="6" y="0"/>
                </a:lnTo>
                <a:lnTo>
                  <a:pt x="9" y="0"/>
                </a:lnTo>
                <a:lnTo>
                  <a:pt x="12" y="0"/>
                </a:lnTo>
                <a:lnTo>
                  <a:pt x="15" y="2"/>
                </a:lnTo>
                <a:lnTo>
                  <a:pt x="16" y="4"/>
                </a:lnTo>
                <a:lnTo>
                  <a:pt x="17" y="5"/>
                </a:lnTo>
                <a:lnTo>
                  <a:pt x="17" y="7"/>
                </a:lnTo>
                <a:lnTo>
                  <a:pt x="17" y="8"/>
                </a:lnTo>
                <a:lnTo>
                  <a:pt x="17" y="10"/>
                </a:lnTo>
                <a:lnTo>
                  <a:pt x="17" y="12"/>
                </a:lnTo>
                <a:lnTo>
                  <a:pt x="15" y="14"/>
                </a:lnTo>
                <a:lnTo>
                  <a:pt x="14" y="15"/>
                </a:lnTo>
                <a:lnTo>
                  <a:pt x="12" y="16"/>
                </a:lnTo>
                <a:lnTo>
                  <a:pt x="9" y="17"/>
                </a:lnTo>
                <a:lnTo>
                  <a:pt x="6" y="16"/>
                </a:lnTo>
                <a:lnTo>
                  <a:pt x="3" y="14"/>
                </a:lnTo>
                <a:lnTo>
                  <a:pt x="2" y="13"/>
                </a:lnTo>
                <a:lnTo>
                  <a:pt x="1" y="12"/>
                </a:lnTo>
                <a:lnTo>
                  <a:pt x="1" y="10"/>
                </a:lnTo>
                <a:lnTo>
                  <a:pt x="0" y="8"/>
                </a:lnTo>
                <a:close/>
              </a:path>
            </a:pathLst>
          </a:custGeom>
          <a:solidFill>
            <a:srgbClr val="24A02B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rgbClr val="0087E2"/>
              </a:buClr>
              <a:buSzPct val="80000"/>
              <a:buFont typeface="Wingdings" pitchFamily="2" charset="2"/>
              <a:buNone/>
              <a:defRPr/>
            </a:pPr>
            <a:endParaRPr lang="zh-CN" altLang="en-US" sz="3000">
              <a:solidFill>
                <a:srgbClr val="FFFFFF"/>
              </a:solidFill>
              <a:ea typeface="宋体" pitchFamily="2" charset="-122"/>
              <a:cs typeface="+mn-cs"/>
            </a:endParaRPr>
          </a:p>
        </p:txBody>
      </p:sp>
      <p:sp>
        <p:nvSpPr>
          <p:cNvPr id="129" name="未知"/>
          <p:cNvSpPr>
            <a:spLocks/>
          </p:cNvSpPr>
          <p:nvPr/>
        </p:nvSpPr>
        <p:spPr bwMode="auto">
          <a:xfrm>
            <a:off x="5659438" y="2620963"/>
            <a:ext cx="173037" cy="9525"/>
          </a:xfrm>
          <a:custGeom>
            <a:avLst/>
            <a:gdLst>
              <a:gd name="T0" fmla="*/ 0 w 202"/>
              <a:gd name="T1" fmla="*/ 2147483647 h 12"/>
              <a:gd name="T2" fmla="*/ 2147483647 w 202"/>
              <a:gd name="T3" fmla="*/ 2147483647 h 12"/>
              <a:gd name="T4" fmla="*/ 2147483647 w 202"/>
              <a:gd name="T5" fmla="*/ 2147483647 h 12"/>
              <a:gd name="T6" fmla="*/ 2147483647 w 202"/>
              <a:gd name="T7" fmla="*/ 0 h 12"/>
              <a:gd name="T8" fmla="*/ 2147483647 w 202"/>
              <a:gd name="T9" fmla="*/ 0 h 12"/>
              <a:gd name="T10" fmla="*/ 2147483647 w 202"/>
              <a:gd name="T11" fmla="*/ 0 h 12"/>
              <a:gd name="T12" fmla="*/ 2147483647 w 202"/>
              <a:gd name="T13" fmla="*/ 0 h 12"/>
              <a:gd name="T14" fmla="*/ 2147483647 w 202"/>
              <a:gd name="T15" fmla="*/ 2147483647 h 12"/>
              <a:gd name="T16" fmla="*/ 2147483647 w 202"/>
              <a:gd name="T17" fmla="*/ 2147483647 h 12"/>
              <a:gd name="T18" fmla="*/ 2147483647 w 202"/>
              <a:gd name="T19" fmla="*/ 2147483647 h 12"/>
              <a:gd name="T20" fmla="*/ 2147483647 w 202"/>
              <a:gd name="T21" fmla="*/ 2147483647 h 12"/>
              <a:gd name="T22" fmla="*/ 2147483647 w 202"/>
              <a:gd name="T23" fmla="*/ 2147483647 h 12"/>
              <a:gd name="T24" fmla="*/ 2147483647 w 202"/>
              <a:gd name="T25" fmla="*/ 2147483647 h 12"/>
              <a:gd name="T26" fmla="*/ 2147483647 w 202"/>
              <a:gd name="T27" fmla="*/ 2147483647 h 12"/>
              <a:gd name="T28" fmla="*/ 2147483647 w 202"/>
              <a:gd name="T29" fmla="*/ 2147483647 h 12"/>
              <a:gd name="T30" fmla="*/ 2147483647 w 202"/>
              <a:gd name="T31" fmla="*/ 2147483647 h 12"/>
              <a:gd name="T32" fmla="*/ 2147483647 w 202"/>
              <a:gd name="T33" fmla="*/ 2147483647 h 12"/>
              <a:gd name="T34" fmla="*/ 2147483647 w 202"/>
              <a:gd name="T35" fmla="*/ 2147483647 h 12"/>
              <a:gd name="T36" fmla="*/ 2147483647 w 202"/>
              <a:gd name="T37" fmla="*/ 2147483647 h 12"/>
              <a:gd name="T38" fmla="*/ 0 w 202"/>
              <a:gd name="T39" fmla="*/ 2147483647 h 12"/>
              <a:gd name="T40" fmla="*/ 0 w 202"/>
              <a:gd name="T41" fmla="*/ 2147483647 h 1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02"/>
              <a:gd name="T64" fmla="*/ 0 h 12"/>
              <a:gd name="T65" fmla="*/ 202 w 202"/>
              <a:gd name="T66" fmla="*/ 12 h 12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02" h="12">
                <a:moveTo>
                  <a:pt x="0" y="3"/>
                </a:moveTo>
                <a:lnTo>
                  <a:pt x="1" y="2"/>
                </a:lnTo>
                <a:lnTo>
                  <a:pt x="1" y="1"/>
                </a:lnTo>
                <a:lnTo>
                  <a:pt x="2" y="0"/>
                </a:lnTo>
                <a:lnTo>
                  <a:pt x="4" y="0"/>
                </a:lnTo>
                <a:lnTo>
                  <a:pt x="199" y="0"/>
                </a:lnTo>
                <a:lnTo>
                  <a:pt x="200" y="0"/>
                </a:lnTo>
                <a:lnTo>
                  <a:pt x="201" y="1"/>
                </a:lnTo>
                <a:lnTo>
                  <a:pt x="202" y="2"/>
                </a:lnTo>
                <a:lnTo>
                  <a:pt x="202" y="3"/>
                </a:lnTo>
                <a:lnTo>
                  <a:pt x="202" y="9"/>
                </a:lnTo>
                <a:lnTo>
                  <a:pt x="202" y="11"/>
                </a:lnTo>
                <a:lnTo>
                  <a:pt x="201" y="12"/>
                </a:lnTo>
                <a:lnTo>
                  <a:pt x="200" y="12"/>
                </a:lnTo>
                <a:lnTo>
                  <a:pt x="199" y="12"/>
                </a:lnTo>
                <a:lnTo>
                  <a:pt x="4" y="12"/>
                </a:lnTo>
                <a:lnTo>
                  <a:pt x="2" y="12"/>
                </a:lnTo>
                <a:lnTo>
                  <a:pt x="1" y="12"/>
                </a:lnTo>
                <a:lnTo>
                  <a:pt x="1" y="11"/>
                </a:lnTo>
                <a:lnTo>
                  <a:pt x="0" y="9"/>
                </a:lnTo>
                <a:lnTo>
                  <a:pt x="0" y="3"/>
                </a:lnTo>
                <a:close/>
              </a:path>
            </a:pathLst>
          </a:custGeom>
          <a:solidFill>
            <a:srgbClr val="00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rgbClr val="0087E2"/>
              </a:buClr>
              <a:buSzPct val="80000"/>
              <a:buFont typeface="Wingdings" pitchFamily="2" charset="2"/>
              <a:buNone/>
              <a:defRPr/>
            </a:pPr>
            <a:endParaRPr lang="zh-CN" altLang="en-US" sz="3000">
              <a:solidFill>
                <a:srgbClr val="FFFFFF"/>
              </a:solidFill>
              <a:ea typeface="宋体" pitchFamily="2" charset="-122"/>
              <a:cs typeface="+mn-cs"/>
            </a:endParaRPr>
          </a:p>
        </p:txBody>
      </p:sp>
      <p:sp>
        <p:nvSpPr>
          <p:cNvPr id="130" name="未知"/>
          <p:cNvSpPr>
            <a:spLocks/>
          </p:cNvSpPr>
          <p:nvPr/>
        </p:nvSpPr>
        <p:spPr bwMode="auto">
          <a:xfrm>
            <a:off x="5686425" y="2232025"/>
            <a:ext cx="66675" cy="14288"/>
          </a:xfrm>
          <a:custGeom>
            <a:avLst/>
            <a:gdLst>
              <a:gd name="T0" fmla="*/ 2147483647 w 80"/>
              <a:gd name="T1" fmla="*/ 0 h 14"/>
              <a:gd name="T2" fmla="*/ 2147483647 w 80"/>
              <a:gd name="T3" fmla="*/ 0 h 14"/>
              <a:gd name="T4" fmla="*/ 2147483647 w 80"/>
              <a:gd name="T5" fmla="*/ 2147483647 h 14"/>
              <a:gd name="T6" fmla="*/ 2147483647 w 80"/>
              <a:gd name="T7" fmla="*/ 2147483647 h 14"/>
              <a:gd name="T8" fmla="*/ 2147483647 w 80"/>
              <a:gd name="T9" fmla="*/ 2147483647 h 14"/>
              <a:gd name="T10" fmla="*/ 2147483647 w 80"/>
              <a:gd name="T11" fmla="*/ 2147483647 h 14"/>
              <a:gd name="T12" fmla="*/ 2147483647 w 80"/>
              <a:gd name="T13" fmla="*/ 2147483647 h 14"/>
              <a:gd name="T14" fmla="*/ 2147483647 w 80"/>
              <a:gd name="T15" fmla="*/ 2147483647 h 14"/>
              <a:gd name="T16" fmla="*/ 2147483647 w 80"/>
              <a:gd name="T17" fmla="*/ 2147483647 h 14"/>
              <a:gd name="T18" fmla="*/ 2147483647 w 80"/>
              <a:gd name="T19" fmla="*/ 2147483647 h 14"/>
              <a:gd name="T20" fmla="*/ 2147483647 w 80"/>
              <a:gd name="T21" fmla="*/ 2147483647 h 14"/>
              <a:gd name="T22" fmla="*/ 2147483647 w 80"/>
              <a:gd name="T23" fmla="*/ 2147483647 h 14"/>
              <a:gd name="T24" fmla="*/ 2147483647 w 80"/>
              <a:gd name="T25" fmla="*/ 2147483647 h 14"/>
              <a:gd name="T26" fmla="*/ 2147483647 w 80"/>
              <a:gd name="T27" fmla="*/ 2147483647 h 14"/>
              <a:gd name="T28" fmla="*/ 2147483647 w 80"/>
              <a:gd name="T29" fmla="*/ 2147483647 h 14"/>
              <a:gd name="T30" fmla="*/ 0 w 80"/>
              <a:gd name="T31" fmla="*/ 2147483647 h 14"/>
              <a:gd name="T32" fmla="*/ 2147483647 w 80"/>
              <a:gd name="T33" fmla="*/ 2147483647 h 14"/>
              <a:gd name="T34" fmla="*/ 2147483647 w 80"/>
              <a:gd name="T35" fmla="*/ 2147483647 h 14"/>
              <a:gd name="T36" fmla="*/ 2147483647 w 80"/>
              <a:gd name="T37" fmla="*/ 2147483647 h 14"/>
              <a:gd name="T38" fmla="*/ 2147483647 w 80"/>
              <a:gd name="T39" fmla="*/ 0 h 14"/>
              <a:gd name="T40" fmla="*/ 2147483647 w 80"/>
              <a:gd name="T41" fmla="*/ 0 h 1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80"/>
              <a:gd name="T64" fmla="*/ 0 h 14"/>
              <a:gd name="T65" fmla="*/ 80 w 80"/>
              <a:gd name="T66" fmla="*/ 14 h 14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80" h="14">
                <a:moveTo>
                  <a:pt x="8" y="0"/>
                </a:moveTo>
                <a:lnTo>
                  <a:pt x="73" y="0"/>
                </a:lnTo>
                <a:lnTo>
                  <a:pt x="76" y="1"/>
                </a:lnTo>
                <a:lnTo>
                  <a:pt x="78" y="2"/>
                </a:lnTo>
                <a:lnTo>
                  <a:pt x="80" y="5"/>
                </a:lnTo>
                <a:lnTo>
                  <a:pt x="80" y="7"/>
                </a:lnTo>
                <a:lnTo>
                  <a:pt x="80" y="10"/>
                </a:lnTo>
                <a:lnTo>
                  <a:pt x="78" y="12"/>
                </a:lnTo>
                <a:lnTo>
                  <a:pt x="76" y="14"/>
                </a:lnTo>
                <a:lnTo>
                  <a:pt x="74" y="14"/>
                </a:lnTo>
                <a:lnTo>
                  <a:pt x="73" y="14"/>
                </a:lnTo>
                <a:lnTo>
                  <a:pt x="8" y="14"/>
                </a:lnTo>
                <a:lnTo>
                  <a:pt x="5" y="14"/>
                </a:lnTo>
                <a:lnTo>
                  <a:pt x="2" y="12"/>
                </a:lnTo>
                <a:lnTo>
                  <a:pt x="1" y="10"/>
                </a:lnTo>
                <a:lnTo>
                  <a:pt x="0" y="7"/>
                </a:lnTo>
                <a:lnTo>
                  <a:pt x="1" y="5"/>
                </a:lnTo>
                <a:lnTo>
                  <a:pt x="2" y="2"/>
                </a:lnTo>
                <a:lnTo>
                  <a:pt x="5" y="1"/>
                </a:lnTo>
                <a:lnTo>
                  <a:pt x="6" y="0"/>
                </a:lnTo>
                <a:lnTo>
                  <a:pt x="8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rgbClr val="0087E2"/>
              </a:buClr>
              <a:buSzPct val="80000"/>
              <a:buFont typeface="Wingdings" pitchFamily="2" charset="2"/>
              <a:buNone/>
              <a:defRPr/>
            </a:pPr>
            <a:endParaRPr lang="zh-CN" altLang="en-US" sz="3000">
              <a:solidFill>
                <a:srgbClr val="FFFFFF"/>
              </a:solidFill>
              <a:ea typeface="宋体" pitchFamily="2" charset="-122"/>
              <a:cs typeface="+mn-cs"/>
            </a:endParaRPr>
          </a:p>
        </p:txBody>
      </p:sp>
      <p:sp>
        <p:nvSpPr>
          <p:cNvPr id="131" name="未知"/>
          <p:cNvSpPr>
            <a:spLocks/>
          </p:cNvSpPr>
          <p:nvPr/>
        </p:nvSpPr>
        <p:spPr bwMode="auto">
          <a:xfrm>
            <a:off x="5659438" y="2259013"/>
            <a:ext cx="12700" cy="17462"/>
          </a:xfrm>
          <a:custGeom>
            <a:avLst/>
            <a:gdLst>
              <a:gd name="T0" fmla="*/ 0 w 17"/>
              <a:gd name="T1" fmla="*/ 2147483647 h 17"/>
              <a:gd name="T2" fmla="*/ 2147483647 w 17"/>
              <a:gd name="T3" fmla="*/ 2147483647 h 17"/>
              <a:gd name="T4" fmla="*/ 2147483647 w 17"/>
              <a:gd name="T5" fmla="*/ 2147483647 h 17"/>
              <a:gd name="T6" fmla="*/ 2147483647 w 17"/>
              <a:gd name="T7" fmla="*/ 2147483647 h 17"/>
              <a:gd name="T8" fmla="*/ 2147483647 w 17"/>
              <a:gd name="T9" fmla="*/ 2147483647 h 17"/>
              <a:gd name="T10" fmla="*/ 2147483647 w 17"/>
              <a:gd name="T11" fmla="*/ 0 h 17"/>
              <a:gd name="T12" fmla="*/ 2147483647 w 17"/>
              <a:gd name="T13" fmla="*/ 0 h 17"/>
              <a:gd name="T14" fmla="*/ 2147483647 w 17"/>
              <a:gd name="T15" fmla="*/ 0 h 17"/>
              <a:gd name="T16" fmla="*/ 2147483647 w 17"/>
              <a:gd name="T17" fmla="*/ 2147483647 h 17"/>
              <a:gd name="T18" fmla="*/ 2147483647 w 17"/>
              <a:gd name="T19" fmla="*/ 2147483647 h 17"/>
              <a:gd name="T20" fmla="*/ 2147483647 w 17"/>
              <a:gd name="T21" fmla="*/ 2147483647 h 17"/>
              <a:gd name="T22" fmla="*/ 2147483647 w 17"/>
              <a:gd name="T23" fmla="*/ 2147483647 h 17"/>
              <a:gd name="T24" fmla="*/ 2147483647 w 17"/>
              <a:gd name="T25" fmla="*/ 2147483647 h 17"/>
              <a:gd name="T26" fmla="*/ 2147483647 w 17"/>
              <a:gd name="T27" fmla="*/ 2147483647 h 17"/>
              <a:gd name="T28" fmla="*/ 2147483647 w 17"/>
              <a:gd name="T29" fmla="*/ 2147483647 h 17"/>
              <a:gd name="T30" fmla="*/ 2147483647 w 17"/>
              <a:gd name="T31" fmla="*/ 2147483647 h 17"/>
              <a:gd name="T32" fmla="*/ 2147483647 w 17"/>
              <a:gd name="T33" fmla="*/ 2147483647 h 17"/>
              <a:gd name="T34" fmla="*/ 2147483647 w 17"/>
              <a:gd name="T35" fmla="*/ 2147483647 h 17"/>
              <a:gd name="T36" fmla="*/ 2147483647 w 17"/>
              <a:gd name="T37" fmla="*/ 2147483647 h 17"/>
              <a:gd name="T38" fmla="*/ 2147483647 w 17"/>
              <a:gd name="T39" fmla="*/ 2147483647 h 17"/>
              <a:gd name="T40" fmla="*/ 2147483647 w 17"/>
              <a:gd name="T41" fmla="*/ 2147483647 h 17"/>
              <a:gd name="T42" fmla="*/ 2147483647 w 17"/>
              <a:gd name="T43" fmla="*/ 2147483647 h 17"/>
              <a:gd name="T44" fmla="*/ 2147483647 w 17"/>
              <a:gd name="T45" fmla="*/ 2147483647 h 17"/>
              <a:gd name="T46" fmla="*/ 2147483647 w 17"/>
              <a:gd name="T47" fmla="*/ 2147483647 h 17"/>
              <a:gd name="T48" fmla="*/ 0 w 17"/>
              <a:gd name="T49" fmla="*/ 2147483647 h 1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7"/>
              <a:gd name="T76" fmla="*/ 0 h 17"/>
              <a:gd name="T77" fmla="*/ 17 w 17"/>
              <a:gd name="T78" fmla="*/ 17 h 1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7" h="17">
                <a:moveTo>
                  <a:pt x="0" y="8"/>
                </a:moveTo>
                <a:lnTo>
                  <a:pt x="1" y="6"/>
                </a:lnTo>
                <a:lnTo>
                  <a:pt x="1" y="5"/>
                </a:lnTo>
                <a:lnTo>
                  <a:pt x="3" y="2"/>
                </a:lnTo>
                <a:lnTo>
                  <a:pt x="4" y="1"/>
                </a:lnTo>
                <a:lnTo>
                  <a:pt x="6" y="0"/>
                </a:lnTo>
                <a:lnTo>
                  <a:pt x="9" y="0"/>
                </a:lnTo>
                <a:lnTo>
                  <a:pt x="12" y="0"/>
                </a:lnTo>
                <a:lnTo>
                  <a:pt x="15" y="2"/>
                </a:lnTo>
                <a:lnTo>
                  <a:pt x="16" y="3"/>
                </a:lnTo>
                <a:lnTo>
                  <a:pt x="17" y="5"/>
                </a:lnTo>
                <a:lnTo>
                  <a:pt x="17" y="6"/>
                </a:lnTo>
                <a:lnTo>
                  <a:pt x="17" y="8"/>
                </a:lnTo>
                <a:lnTo>
                  <a:pt x="17" y="11"/>
                </a:lnTo>
                <a:lnTo>
                  <a:pt x="17" y="12"/>
                </a:lnTo>
                <a:lnTo>
                  <a:pt x="15" y="15"/>
                </a:lnTo>
                <a:lnTo>
                  <a:pt x="14" y="16"/>
                </a:lnTo>
                <a:lnTo>
                  <a:pt x="12" y="17"/>
                </a:lnTo>
                <a:lnTo>
                  <a:pt x="9" y="17"/>
                </a:lnTo>
                <a:lnTo>
                  <a:pt x="6" y="17"/>
                </a:lnTo>
                <a:lnTo>
                  <a:pt x="3" y="15"/>
                </a:lnTo>
                <a:lnTo>
                  <a:pt x="2" y="14"/>
                </a:lnTo>
                <a:lnTo>
                  <a:pt x="1" y="12"/>
                </a:lnTo>
                <a:lnTo>
                  <a:pt x="1" y="11"/>
                </a:lnTo>
                <a:lnTo>
                  <a:pt x="0" y="8"/>
                </a:lnTo>
                <a:close/>
              </a:path>
            </a:pathLst>
          </a:custGeom>
          <a:solidFill>
            <a:srgbClr val="24A02B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rgbClr val="0087E2"/>
              </a:buClr>
              <a:buSzPct val="80000"/>
              <a:buFont typeface="Wingdings" pitchFamily="2" charset="2"/>
              <a:buNone/>
              <a:defRPr/>
            </a:pPr>
            <a:endParaRPr lang="zh-CN" altLang="en-US" sz="3000">
              <a:solidFill>
                <a:srgbClr val="FFFFFF"/>
              </a:solidFill>
              <a:ea typeface="宋体" pitchFamily="2" charset="-122"/>
              <a:cs typeface="+mn-cs"/>
            </a:endParaRPr>
          </a:p>
        </p:txBody>
      </p:sp>
      <p:sp>
        <p:nvSpPr>
          <p:cNvPr id="132" name="未知"/>
          <p:cNvSpPr>
            <a:spLocks/>
          </p:cNvSpPr>
          <p:nvPr/>
        </p:nvSpPr>
        <p:spPr bwMode="auto">
          <a:xfrm>
            <a:off x="5686425" y="2260600"/>
            <a:ext cx="66675" cy="14288"/>
          </a:xfrm>
          <a:custGeom>
            <a:avLst/>
            <a:gdLst>
              <a:gd name="T0" fmla="*/ 2147483647 w 80"/>
              <a:gd name="T1" fmla="*/ 0 h 15"/>
              <a:gd name="T2" fmla="*/ 2147483647 w 80"/>
              <a:gd name="T3" fmla="*/ 0 h 15"/>
              <a:gd name="T4" fmla="*/ 2147483647 w 80"/>
              <a:gd name="T5" fmla="*/ 0 h 15"/>
              <a:gd name="T6" fmla="*/ 2147483647 w 80"/>
              <a:gd name="T7" fmla="*/ 2147483647 h 15"/>
              <a:gd name="T8" fmla="*/ 2147483647 w 80"/>
              <a:gd name="T9" fmla="*/ 2147483647 h 15"/>
              <a:gd name="T10" fmla="*/ 2147483647 w 80"/>
              <a:gd name="T11" fmla="*/ 2147483647 h 15"/>
              <a:gd name="T12" fmla="*/ 2147483647 w 80"/>
              <a:gd name="T13" fmla="*/ 2147483647 h 15"/>
              <a:gd name="T14" fmla="*/ 2147483647 w 80"/>
              <a:gd name="T15" fmla="*/ 2147483647 h 15"/>
              <a:gd name="T16" fmla="*/ 2147483647 w 80"/>
              <a:gd name="T17" fmla="*/ 2147483647 h 15"/>
              <a:gd name="T18" fmla="*/ 2147483647 w 80"/>
              <a:gd name="T19" fmla="*/ 2147483647 h 15"/>
              <a:gd name="T20" fmla="*/ 2147483647 w 80"/>
              <a:gd name="T21" fmla="*/ 2147483647 h 15"/>
              <a:gd name="T22" fmla="*/ 2147483647 w 80"/>
              <a:gd name="T23" fmla="*/ 2147483647 h 15"/>
              <a:gd name="T24" fmla="*/ 2147483647 w 80"/>
              <a:gd name="T25" fmla="*/ 2147483647 h 15"/>
              <a:gd name="T26" fmla="*/ 2147483647 w 80"/>
              <a:gd name="T27" fmla="*/ 2147483647 h 15"/>
              <a:gd name="T28" fmla="*/ 2147483647 w 80"/>
              <a:gd name="T29" fmla="*/ 2147483647 h 15"/>
              <a:gd name="T30" fmla="*/ 0 w 80"/>
              <a:gd name="T31" fmla="*/ 2147483647 h 15"/>
              <a:gd name="T32" fmla="*/ 2147483647 w 80"/>
              <a:gd name="T33" fmla="*/ 2147483647 h 15"/>
              <a:gd name="T34" fmla="*/ 2147483647 w 80"/>
              <a:gd name="T35" fmla="*/ 2147483647 h 15"/>
              <a:gd name="T36" fmla="*/ 2147483647 w 80"/>
              <a:gd name="T37" fmla="*/ 0 h 15"/>
              <a:gd name="T38" fmla="*/ 2147483647 w 80"/>
              <a:gd name="T39" fmla="*/ 0 h 15"/>
              <a:gd name="T40" fmla="*/ 2147483647 w 80"/>
              <a:gd name="T41" fmla="*/ 0 h 15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80"/>
              <a:gd name="T64" fmla="*/ 0 h 15"/>
              <a:gd name="T65" fmla="*/ 80 w 80"/>
              <a:gd name="T66" fmla="*/ 15 h 15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80" h="15">
                <a:moveTo>
                  <a:pt x="8" y="0"/>
                </a:moveTo>
                <a:lnTo>
                  <a:pt x="73" y="0"/>
                </a:lnTo>
                <a:lnTo>
                  <a:pt x="76" y="0"/>
                </a:lnTo>
                <a:lnTo>
                  <a:pt x="78" y="2"/>
                </a:lnTo>
                <a:lnTo>
                  <a:pt x="80" y="4"/>
                </a:lnTo>
                <a:lnTo>
                  <a:pt x="80" y="7"/>
                </a:lnTo>
                <a:lnTo>
                  <a:pt x="80" y="11"/>
                </a:lnTo>
                <a:lnTo>
                  <a:pt x="78" y="13"/>
                </a:lnTo>
                <a:lnTo>
                  <a:pt x="76" y="15"/>
                </a:lnTo>
                <a:lnTo>
                  <a:pt x="74" y="15"/>
                </a:lnTo>
                <a:lnTo>
                  <a:pt x="73" y="15"/>
                </a:lnTo>
                <a:lnTo>
                  <a:pt x="8" y="15"/>
                </a:lnTo>
                <a:lnTo>
                  <a:pt x="5" y="15"/>
                </a:lnTo>
                <a:lnTo>
                  <a:pt x="2" y="13"/>
                </a:lnTo>
                <a:lnTo>
                  <a:pt x="1" y="11"/>
                </a:lnTo>
                <a:lnTo>
                  <a:pt x="0" y="7"/>
                </a:lnTo>
                <a:lnTo>
                  <a:pt x="1" y="4"/>
                </a:lnTo>
                <a:lnTo>
                  <a:pt x="2" y="2"/>
                </a:lnTo>
                <a:lnTo>
                  <a:pt x="5" y="0"/>
                </a:lnTo>
                <a:lnTo>
                  <a:pt x="6" y="0"/>
                </a:lnTo>
                <a:lnTo>
                  <a:pt x="8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rgbClr val="0087E2"/>
              </a:buClr>
              <a:buSzPct val="80000"/>
              <a:buFont typeface="Wingdings" pitchFamily="2" charset="2"/>
              <a:buNone/>
              <a:defRPr/>
            </a:pPr>
            <a:endParaRPr lang="zh-CN" altLang="en-US" sz="3000">
              <a:solidFill>
                <a:srgbClr val="FFFFFF"/>
              </a:solidFill>
              <a:ea typeface="宋体" pitchFamily="2" charset="-122"/>
              <a:cs typeface="+mn-cs"/>
            </a:endParaRPr>
          </a:p>
        </p:txBody>
      </p:sp>
      <p:sp>
        <p:nvSpPr>
          <p:cNvPr id="133" name="未知"/>
          <p:cNvSpPr>
            <a:spLocks/>
          </p:cNvSpPr>
          <p:nvPr/>
        </p:nvSpPr>
        <p:spPr bwMode="auto">
          <a:xfrm>
            <a:off x="5659438" y="2600325"/>
            <a:ext cx="173037" cy="9525"/>
          </a:xfrm>
          <a:custGeom>
            <a:avLst/>
            <a:gdLst>
              <a:gd name="T0" fmla="*/ 0 w 202"/>
              <a:gd name="T1" fmla="*/ 2147483647 h 12"/>
              <a:gd name="T2" fmla="*/ 2147483647 w 202"/>
              <a:gd name="T3" fmla="*/ 2147483647 h 12"/>
              <a:gd name="T4" fmla="*/ 2147483647 w 202"/>
              <a:gd name="T5" fmla="*/ 2147483647 h 12"/>
              <a:gd name="T6" fmla="*/ 2147483647 w 202"/>
              <a:gd name="T7" fmla="*/ 0 h 12"/>
              <a:gd name="T8" fmla="*/ 2147483647 w 202"/>
              <a:gd name="T9" fmla="*/ 0 h 12"/>
              <a:gd name="T10" fmla="*/ 2147483647 w 202"/>
              <a:gd name="T11" fmla="*/ 0 h 12"/>
              <a:gd name="T12" fmla="*/ 2147483647 w 202"/>
              <a:gd name="T13" fmla="*/ 0 h 12"/>
              <a:gd name="T14" fmla="*/ 2147483647 w 202"/>
              <a:gd name="T15" fmla="*/ 2147483647 h 12"/>
              <a:gd name="T16" fmla="*/ 2147483647 w 202"/>
              <a:gd name="T17" fmla="*/ 2147483647 h 12"/>
              <a:gd name="T18" fmla="*/ 2147483647 w 202"/>
              <a:gd name="T19" fmla="*/ 2147483647 h 12"/>
              <a:gd name="T20" fmla="*/ 2147483647 w 202"/>
              <a:gd name="T21" fmla="*/ 2147483647 h 12"/>
              <a:gd name="T22" fmla="*/ 2147483647 w 202"/>
              <a:gd name="T23" fmla="*/ 2147483647 h 12"/>
              <a:gd name="T24" fmla="*/ 2147483647 w 202"/>
              <a:gd name="T25" fmla="*/ 2147483647 h 12"/>
              <a:gd name="T26" fmla="*/ 2147483647 w 202"/>
              <a:gd name="T27" fmla="*/ 2147483647 h 12"/>
              <a:gd name="T28" fmla="*/ 2147483647 w 202"/>
              <a:gd name="T29" fmla="*/ 2147483647 h 12"/>
              <a:gd name="T30" fmla="*/ 2147483647 w 202"/>
              <a:gd name="T31" fmla="*/ 2147483647 h 12"/>
              <a:gd name="T32" fmla="*/ 2147483647 w 202"/>
              <a:gd name="T33" fmla="*/ 2147483647 h 12"/>
              <a:gd name="T34" fmla="*/ 2147483647 w 202"/>
              <a:gd name="T35" fmla="*/ 2147483647 h 12"/>
              <a:gd name="T36" fmla="*/ 2147483647 w 202"/>
              <a:gd name="T37" fmla="*/ 2147483647 h 12"/>
              <a:gd name="T38" fmla="*/ 0 w 202"/>
              <a:gd name="T39" fmla="*/ 2147483647 h 12"/>
              <a:gd name="T40" fmla="*/ 0 w 202"/>
              <a:gd name="T41" fmla="*/ 2147483647 h 1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02"/>
              <a:gd name="T64" fmla="*/ 0 h 12"/>
              <a:gd name="T65" fmla="*/ 202 w 202"/>
              <a:gd name="T66" fmla="*/ 12 h 12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02" h="12">
                <a:moveTo>
                  <a:pt x="0" y="3"/>
                </a:moveTo>
                <a:lnTo>
                  <a:pt x="1" y="2"/>
                </a:lnTo>
                <a:lnTo>
                  <a:pt x="1" y="1"/>
                </a:lnTo>
                <a:lnTo>
                  <a:pt x="2" y="0"/>
                </a:lnTo>
                <a:lnTo>
                  <a:pt x="4" y="0"/>
                </a:lnTo>
                <a:lnTo>
                  <a:pt x="199" y="0"/>
                </a:lnTo>
                <a:lnTo>
                  <a:pt x="200" y="0"/>
                </a:lnTo>
                <a:lnTo>
                  <a:pt x="201" y="1"/>
                </a:lnTo>
                <a:lnTo>
                  <a:pt x="202" y="2"/>
                </a:lnTo>
                <a:lnTo>
                  <a:pt x="202" y="3"/>
                </a:lnTo>
                <a:lnTo>
                  <a:pt x="202" y="9"/>
                </a:lnTo>
                <a:lnTo>
                  <a:pt x="202" y="11"/>
                </a:lnTo>
                <a:lnTo>
                  <a:pt x="201" y="12"/>
                </a:lnTo>
                <a:lnTo>
                  <a:pt x="200" y="12"/>
                </a:lnTo>
                <a:lnTo>
                  <a:pt x="199" y="12"/>
                </a:lnTo>
                <a:lnTo>
                  <a:pt x="4" y="12"/>
                </a:lnTo>
                <a:lnTo>
                  <a:pt x="2" y="12"/>
                </a:lnTo>
                <a:lnTo>
                  <a:pt x="1" y="12"/>
                </a:lnTo>
                <a:lnTo>
                  <a:pt x="1" y="11"/>
                </a:lnTo>
                <a:lnTo>
                  <a:pt x="0" y="9"/>
                </a:lnTo>
                <a:lnTo>
                  <a:pt x="0" y="3"/>
                </a:lnTo>
                <a:close/>
              </a:path>
            </a:pathLst>
          </a:custGeom>
          <a:solidFill>
            <a:srgbClr val="00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rgbClr val="0087E2"/>
              </a:buClr>
              <a:buSzPct val="80000"/>
              <a:buFont typeface="Wingdings" pitchFamily="2" charset="2"/>
              <a:buNone/>
              <a:defRPr/>
            </a:pPr>
            <a:endParaRPr lang="zh-CN" altLang="en-US" sz="3000">
              <a:solidFill>
                <a:srgbClr val="FFFFFF"/>
              </a:solidFill>
              <a:ea typeface="宋体" pitchFamily="2" charset="-122"/>
              <a:cs typeface="+mn-cs"/>
            </a:endParaRPr>
          </a:p>
        </p:txBody>
      </p:sp>
      <p:sp>
        <p:nvSpPr>
          <p:cNvPr id="134" name="未知"/>
          <p:cNvSpPr>
            <a:spLocks/>
          </p:cNvSpPr>
          <p:nvPr/>
        </p:nvSpPr>
        <p:spPr bwMode="auto">
          <a:xfrm>
            <a:off x="5659438" y="2578100"/>
            <a:ext cx="173037" cy="11113"/>
          </a:xfrm>
          <a:custGeom>
            <a:avLst/>
            <a:gdLst>
              <a:gd name="T0" fmla="*/ 0 w 202"/>
              <a:gd name="T1" fmla="*/ 2147483647 h 12"/>
              <a:gd name="T2" fmla="*/ 2147483647 w 202"/>
              <a:gd name="T3" fmla="*/ 2147483647 h 12"/>
              <a:gd name="T4" fmla="*/ 2147483647 w 202"/>
              <a:gd name="T5" fmla="*/ 2147483647 h 12"/>
              <a:gd name="T6" fmla="*/ 2147483647 w 202"/>
              <a:gd name="T7" fmla="*/ 0 h 12"/>
              <a:gd name="T8" fmla="*/ 2147483647 w 202"/>
              <a:gd name="T9" fmla="*/ 0 h 12"/>
              <a:gd name="T10" fmla="*/ 2147483647 w 202"/>
              <a:gd name="T11" fmla="*/ 0 h 12"/>
              <a:gd name="T12" fmla="*/ 2147483647 w 202"/>
              <a:gd name="T13" fmla="*/ 0 h 12"/>
              <a:gd name="T14" fmla="*/ 2147483647 w 202"/>
              <a:gd name="T15" fmla="*/ 2147483647 h 12"/>
              <a:gd name="T16" fmla="*/ 2147483647 w 202"/>
              <a:gd name="T17" fmla="*/ 2147483647 h 12"/>
              <a:gd name="T18" fmla="*/ 2147483647 w 202"/>
              <a:gd name="T19" fmla="*/ 2147483647 h 12"/>
              <a:gd name="T20" fmla="*/ 2147483647 w 202"/>
              <a:gd name="T21" fmla="*/ 2147483647 h 12"/>
              <a:gd name="T22" fmla="*/ 2147483647 w 202"/>
              <a:gd name="T23" fmla="*/ 2147483647 h 12"/>
              <a:gd name="T24" fmla="*/ 2147483647 w 202"/>
              <a:gd name="T25" fmla="*/ 2147483647 h 12"/>
              <a:gd name="T26" fmla="*/ 2147483647 w 202"/>
              <a:gd name="T27" fmla="*/ 2147483647 h 12"/>
              <a:gd name="T28" fmla="*/ 2147483647 w 202"/>
              <a:gd name="T29" fmla="*/ 2147483647 h 12"/>
              <a:gd name="T30" fmla="*/ 2147483647 w 202"/>
              <a:gd name="T31" fmla="*/ 2147483647 h 12"/>
              <a:gd name="T32" fmla="*/ 2147483647 w 202"/>
              <a:gd name="T33" fmla="*/ 2147483647 h 12"/>
              <a:gd name="T34" fmla="*/ 2147483647 w 202"/>
              <a:gd name="T35" fmla="*/ 2147483647 h 12"/>
              <a:gd name="T36" fmla="*/ 2147483647 w 202"/>
              <a:gd name="T37" fmla="*/ 2147483647 h 12"/>
              <a:gd name="T38" fmla="*/ 0 w 202"/>
              <a:gd name="T39" fmla="*/ 2147483647 h 12"/>
              <a:gd name="T40" fmla="*/ 0 w 202"/>
              <a:gd name="T41" fmla="*/ 2147483647 h 1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02"/>
              <a:gd name="T64" fmla="*/ 0 h 12"/>
              <a:gd name="T65" fmla="*/ 202 w 202"/>
              <a:gd name="T66" fmla="*/ 12 h 12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02" h="12">
                <a:moveTo>
                  <a:pt x="0" y="3"/>
                </a:moveTo>
                <a:lnTo>
                  <a:pt x="1" y="2"/>
                </a:lnTo>
                <a:lnTo>
                  <a:pt x="1" y="1"/>
                </a:lnTo>
                <a:lnTo>
                  <a:pt x="2" y="0"/>
                </a:lnTo>
                <a:lnTo>
                  <a:pt x="4" y="0"/>
                </a:lnTo>
                <a:lnTo>
                  <a:pt x="199" y="0"/>
                </a:lnTo>
                <a:lnTo>
                  <a:pt x="200" y="0"/>
                </a:lnTo>
                <a:lnTo>
                  <a:pt x="201" y="1"/>
                </a:lnTo>
                <a:lnTo>
                  <a:pt x="202" y="2"/>
                </a:lnTo>
                <a:lnTo>
                  <a:pt x="202" y="3"/>
                </a:lnTo>
                <a:lnTo>
                  <a:pt x="202" y="9"/>
                </a:lnTo>
                <a:lnTo>
                  <a:pt x="202" y="11"/>
                </a:lnTo>
                <a:lnTo>
                  <a:pt x="201" y="12"/>
                </a:lnTo>
                <a:lnTo>
                  <a:pt x="200" y="12"/>
                </a:lnTo>
                <a:lnTo>
                  <a:pt x="199" y="12"/>
                </a:lnTo>
                <a:lnTo>
                  <a:pt x="4" y="12"/>
                </a:lnTo>
                <a:lnTo>
                  <a:pt x="2" y="12"/>
                </a:lnTo>
                <a:lnTo>
                  <a:pt x="1" y="12"/>
                </a:lnTo>
                <a:lnTo>
                  <a:pt x="1" y="11"/>
                </a:lnTo>
                <a:lnTo>
                  <a:pt x="0" y="9"/>
                </a:lnTo>
                <a:lnTo>
                  <a:pt x="0" y="3"/>
                </a:lnTo>
                <a:close/>
              </a:path>
            </a:pathLst>
          </a:custGeom>
          <a:solidFill>
            <a:srgbClr val="00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rgbClr val="0087E2"/>
              </a:buClr>
              <a:buSzPct val="80000"/>
              <a:buFont typeface="Wingdings" pitchFamily="2" charset="2"/>
              <a:buNone/>
              <a:defRPr/>
            </a:pPr>
            <a:endParaRPr lang="zh-CN" altLang="en-US" sz="3000">
              <a:solidFill>
                <a:srgbClr val="FFFFFF"/>
              </a:solidFill>
              <a:ea typeface="宋体" pitchFamily="2" charset="-122"/>
              <a:cs typeface="+mn-cs"/>
            </a:endParaRPr>
          </a:p>
        </p:txBody>
      </p:sp>
      <p:sp>
        <p:nvSpPr>
          <p:cNvPr id="135" name="未知"/>
          <p:cNvSpPr>
            <a:spLocks/>
          </p:cNvSpPr>
          <p:nvPr/>
        </p:nvSpPr>
        <p:spPr bwMode="auto">
          <a:xfrm>
            <a:off x="5659438" y="2557463"/>
            <a:ext cx="173037" cy="11112"/>
          </a:xfrm>
          <a:custGeom>
            <a:avLst/>
            <a:gdLst>
              <a:gd name="T0" fmla="*/ 0 w 202"/>
              <a:gd name="T1" fmla="*/ 2147483647 h 12"/>
              <a:gd name="T2" fmla="*/ 2147483647 w 202"/>
              <a:gd name="T3" fmla="*/ 2147483647 h 12"/>
              <a:gd name="T4" fmla="*/ 2147483647 w 202"/>
              <a:gd name="T5" fmla="*/ 2147483647 h 12"/>
              <a:gd name="T6" fmla="*/ 2147483647 w 202"/>
              <a:gd name="T7" fmla="*/ 0 h 12"/>
              <a:gd name="T8" fmla="*/ 2147483647 w 202"/>
              <a:gd name="T9" fmla="*/ 0 h 12"/>
              <a:gd name="T10" fmla="*/ 2147483647 w 202"/>
              <a:gd name="T11" fmla="*/ 0 h 12"/>
              <a:gd name="T12" fmla="*/ 2147483647 w 202"/>
              <a:gd name="T13" fmla="*/ 0 h 12"/>
              <a:gd name="T14" fmla="*/ 2147483647 w 202"/>
              <a:gd name="T15" fmla="*/ 2147483647 h 12"/>
              <a:gd name="T16" fmla="*/ 2147483647 w 202"/>
              <a:gd name="T17" fmla="*/ 2147483647 h 12"/>
              <a:gd name="T18" fmla="*/ 2147483647 w 202"/>
              <a:gd name="T19" fmla="*/ 2147483647 h 12"/>
              <a:gd name="T20" fmla="*/ 2147483647 w 202"/>
              <a:gd name="T21" fmla="*/ 2147483647 h 12"/>
              <a:gd name="T22" fmla="*/ 2147483647 w 202"/>
              <a:gd name="T23" fmla="*/ 2147483647 h 12"/>
              <a:gd name="T24" fmla="*/ 2147483647 w 202"/>
              <a:gd name="T25" fmla="*/ 2147483647 h 12"/>
              <a:gd name="T26" fmla="*/ 2147483647 w 202"/>
              <a:gd name="T27" fmla="*/ 2147483647 h 12"/>
              <a:gd name="T28" fmla="*/ 2147483647 w 202"/>
              <a:gd name="T29" fmla="*/ 2147483647 h 12"/>
              <a:gd name="T30" fmla="*/ 2147483647 w 202"/>
              <a:gd name="T31" fmla="*/ 2147483647 h 12"/>
              <a:gd name="T32" fmla="*/ 2147483647 w 202"/>
              <a:gd name="T33" fmla="*/ 2147483647 h 12"/>
              <a:gd name="T34" fmla="*/ 2147483647 w 202"/>
              <a:gd name="T35" fmla="*/ 2147483647 h 12"/>
              <a:gd name="T36" fmla="*/ 2147483647 w 202"/>
              <a:gd name="T37" fmla="*/ 2147483647 h 12"/>
              <a:gd name="T38" fmla="*/ 0 w 202"/>
              <a:gd name="T39" fmla="*/ 2147483647 h 12"/>
              <a:gd name="T40" fmla="*/ 0 w 202"/>
              <a:gd name="T41" fmla="*/ 2147483647 h 1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02"/>
              <a:gd name="T64" fmla="*/ 0 h 12"/>
              <a:gd name="T65" fmla="*/ 202 w 202"/>
              <a:gd name="T66" fmla="*/ 12 h 12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02" h="12">
                <a:moveTo>
                  <a:pt x="0" y="3"/>
                </a:moveTo>
                <a:lnTo>
                  <a:pt x="1" y="2"/>
                </a:lnTo>
                <a:lnTo>
                  <a:pt x="1" y="1"/>
                </a:lnTo>
                <a:lnTo>
                  <a:pt x="2" y="0"/>
                </a:lnTo>
                <a:lnTo>
                  <a:pt x="4" y="0"/>
                </a:lnTo>
                <a:lnTo>
                  <a:pt x="199" y="0"/>
                </a:lnTo>
                <a:lnTo>
                  <a:pt x="200" y="0"/>
                </a:lnTo>
                <a:lnTo>
                  <a:pt x="201" y="1"/>
                </a:lnTo>
                <a:lnTo>
                  <a:pt x="202" y="2"/>
                </a:lnTo>
                <a:lnTo>
                  <a:pt x="202" y="3"/>
                </a:lnTo>
                <a:lnTo>
                  <a:pt x="202" y="9"/>
                </a:lnTo>
                <a:lnTo>
                  <a:pt x="202" y="11"/>
                </a:lnTo>
                <a:lnTo>
                  <a:pt x="201" y="12"/>
                </a:lnTo>
                <a:lnTo>
                  <a:pt x="200" y="12"/>
                </a:lnTo>
                <a:lnTo>
                  <a:pt x="199" y="12"/>
                </a:lnTo>
                <a:lnTo>
                  <a:pt x="4" y="12"/>
                </a:lnTo>
                <a:lnTo>
                  <a:pt x="2" y="12"/>
                </a:lnTo>
                <a:lnTo>
                  <a:pt x="1" y="12"/>
                </a:lnTo>
                <a:lnTo>
                  <a:pt x="1" y="11"/>
                </a:lnTo>
                <a:lnTo>
                  <a:pt x="0" y="9"/>
                </a:lnTo>
                <a:lnTo>
                  <a:pt x="0" y="3"/>
                </a:lnTo>
                <a:close/>
              </a:path>
            </a:pathLst>
          </a:custGeom>
          <a:solidFill>
            <a:srgbClr val="00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rgbClr val="0087E2"/>
              </a:buClr>
              <a:buSzPct val="80000"/>
              <a:buFont typeface="Wingdings" pitchFamily="2" charset="2"/>
              <a:buNone/>
              <a:defRPr/>
            </a:pPr>
            <a:endParaRPr lang="zh-CN" altLang="en-US" sz="3000">
              <a:solidFill>
                <a:srgbClr val="FFFFFF"/>
              </a:solidFill>
              <a:ea typeface="宋体" pitchFamily="2" charset="-122"/>
              <a:cs typeface="+mn-cs"/>
            </a:endParaRPr>
          </a:p>
        </p:txBody>
      </p:sp>
      <p:sp>
        <p:nvSpPr>
          <p:cNvPr id="136" name="未知"/>
          <p:cNvSpPr>
            <a:spLocks/>
          </p:cNvSpPr>
          <p:nvPr/>
        </p:nvSpPr>
        <p:spPr bwMode="auto">
          <a:xfrm>
            <a:off x="5659438" y="2535238"/>
            <a:ext cx="173037" cy="12700"/>
          </a:xfrm>
          <a:custGeom>
            <a:avLst/>
            <a:gdLst>
              <a:gd name="T0" fmla="*/ 0 w 202"/>
              <a:gd name="T1" fmla="*/ 2147483647 h 12"/>
              <a:gd name="T2" fmla="*/ 2147483647 w 202"/>
              <a:gd name="T3" fmla="*/ 2147483647 h 12"/>
              <a:gd name="T4" fmla="*/ 2147483647 w 202"/>
              <a:gd name="T5" fmla="*/ 2147483647 h 12"/>
              <a:gd name="T6" fmla="*/ 2147483647 w 202"/>
              <a:gd name="T7" fmla="*/ 0 h 12"/>
              <a:gd name="T8" fmla="*/ 2147483647 w 202"/>
              <a:gd name="T9" fmla="*/ 0 h 12"/>
              <a:gd name="T10" fmla="*/ 2147483647 w 202"/>
              <a:gd name="T11" fmla="*/ 0 h 12"/>
              <a:gd name="T12" fmla="*/ 2147483647 w 202"/>
              <a:gd name="T13" fmla="*/ 0 h 12"/>
              <a:gd name="T14" fmla="*/ 2147483647 w 202"/>
              <a:gd name="T15" fmla="*/ 2147483647 h 12"/>
              <a:gd name="T16" fmla="*/ 2147483647 w 202"/>
              <a:gd name="T17" fmla="*/ 2147483647 h 12"/>
              <a:gd name="T18" fmla="*/ 2147483647 w 202"/>
              <a:gd name="T19" fmla="*/ 2147483647 h 12"/>
              <a:gd name="T20" fmla="*/ 2147483647 w 202"/>
              <a:gd name="T21" fmla="*/ 2147483647 h 12"/>
              <a:gd name="T22" fmla="*/ 2147483647 w 202"/>
              <a:gd name="T23" fmla="*/ 2147483647 h 12"/>
              <a:gd name="T24" fmla="*/ 2147483647 w 202"/>
              <a:gd name="T25" fmla="*/ 2147483647 h 12"/>
              <a:gd name="T26" fmla="*/ 2147483647 w 202"/>
              <a:gd name="T27" fmla="*/ 2147483647 h 12"/>
              <a:gd name="T28" fmla="*/ 2147483647 w 202"/>
              <a:gd name="T29" fmla="*/ 2147483647 h 12"/>
              <a:gd name="T30" fmla="*/ 2147483647 w 202"/>
              <a:gd name="T31" fmla="*/ 2147483647 h 12"/>
              <a:gd name="T32" fmla="*/ 2147483647 w 202"/>
              <a:gd name="T33" fmla="*/ 2147483647 h 12"/>
              <a:gd name="T34" fmla="*/ 2147483647 w 202"/>
              <a:gd name="T35" fmla="*/ 2147483647 h 12"/>
              <a:gd name="T36" fmla="*/ 2147483647 w 202"/>
              <a:gd name="T37" fmla="*/ 2147483647 h 12"/>
              <a:gd name="T38" fmla="*/ 0 w 202"/>
              <a:gd name="T39" fmla="*/ 2147483647 h 12"/>
              <a:gd name="T40" fmla="*/ 0 w 202"/>
              <a:gd name="T41" fmla="*/ 2147483647 h 1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02"/>
              <a:gd name="T64" fmla="*/ 0 h 12"/>
              <a:gd name="T65" fmla="*/ 202 w 202"/>
              <a:gd name="T66" fmla="*/ 12 h 12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02" h="12">
                <a:moveTo>
                  <a:pt x="0" y="3"/>
                </a:moveTo>
                <a:lnTo>
                  <a:pt x="1" y="2"/>
                </a:lnTo>
                <a:lnTo>
                  <a:pt x="1" y="1"/>
                </a:lnTo>
                <a:lnTo>
                  <a:pt x="2" y="0"/>
                </a:lnTo>
                <a:lnTo>
                  <a:pt x="4" y="0"/>
                </a:lnTo>
                <a:lnTo>
                  <a:pt x="199" y="0"/>
                </a:lnTo>
                <a:lnTo>
                  <a:pt x="200" y="0"/>
                </a:lnTo>
                <a:lnTo>
                  <a:pt x="201" y="1"/>
                </a:lnTo>
                <a:lnTo>
                  <a:pt x="202" y="2"/>
                </a:lnTo>
                <a:lnTo>
                  <a:pt x="202" y="3"/>
                </a:lnTo>
                <a:lnTo>
                  <a:pt x="202" y="9"/>
                </a:lnTo>
                <a:lnTo>
                  <a:pt x="202" y="11"/>
                </a:lnTo>
                <a:lnTo>
                  <a:pt x="201" y="12"/>
                </a:lnTo>
                <a:lnTo>
                  <a:pt x="200" y="12"/>
                </a:lnTo>
                <a:lnTo>
                  <a:pt x="199" y="12"/>
                </a:lnTo>
                <a:lnTo>
                  <a:pt x="4" y="12"/>
                </a:lnTo>
                <a:lnTo>
                  <a:pt x="2" y="12"/>
                </a:lnTo>
                <a:lnTo>
                  <a:pt x="1" y="12"/>
                </a:lnTo>
                <a:lnTo>
                  <a:pt x="1" y="11"/>
                </a:lnTo>
                <a:lnTo>
                  <a:pt x="0" y="9"/>
                </a:lnTo>
                <a:lnTo>
                  <a:pt x="0" y="3"/>
                </a:lnTo>
                <a:close/>
              </a:path>
            </a:pathLst>
          </a:custGeom>
          <a:solidFill>
            <a:srgbClr val="00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rgbClr val="0087E2"/>
              </a:buClr>
              <a:buSzPct val="80000"/>
              <a:buFont typeface="Wingdings" pitchFamily="2" charset="2"/>
              <a:buNone/>
              <a:defRPr/>
            </a:pPr>
            <a:endParaRPr lang="zh-CN" altLang="en-US" sz="3000">
              <a:solidFill>
                <a:srgbClr val="FFFFFF"/>
              </a:solidFill>
              <a:ea typeface="宋体" pitchFamily="2" charset="-122"/>
              <a:cs typeface="+mn-cs"/>
            </a:endParaRPr>
          </a:p>
        </p:txBody>
      </p:sp>
      <p:sp>
        <p:nvSpPr>
          <p:cNvPr id="137" name="未知"/>
          <p:cNvSpPr>
            <a:spLocks/>
          </p:cNvSpPr>
          <p:nvPr/>
        </p:nvSpPr>
        <p:spPr bwMode="auto">
          <a:xfrm>
            <a:off x="5659438" y="2514600"/>
            <a:ext cx="173037" cy="11113"/>
          </a:xfrm>
          <a:custGeom>
            <a:avLst/>
            <a:gdLst>
              <a:gd name="T0" fmla="*/ 0 w 202"/>
              <a:gd name="T1" fmla="*/ 2147483647 h 12"/>
              <a:gd name="T2" fmla="*/ 2147483647 w 202"/>
              <a:gd name="T3" fmla="*/ 2147483647 h 12"/>
              <a:gd name="T4" fmla="*/ 2147483647 w 202"/>
              <a:gd name="T5" fmla="*/ 2147483647 h 12"/>
              <a:gd name="T6" fmla="*/ 2147483647 w 202"/>
              <a:gd name="T7" fmla="*/ 0 h 12"/>
              <a:gd name="T8" fmla="*/ 2147483647 w 202"/>
              <a:gd name="T9" fmla="*/ 0 h 12"/>
              <a:gd name="T10" fmla="*/ 2147483647 w 202"/>
              <a:gd name="T11" fmla="*/ 0 h 12"/>
              <a:gd name="T12" fmla="*/ 2147483647 w 202"/>
              <a:gd name="T13" fmla="*/ 0 h 12"/>
              <a:gd name="T14" fmla="*/ 2147483647 w 202"/>
              <a:gd name="T15" fmla="*/ 2147483647 h 12"/>
              <a:gd name="T16" fmla="*/ 2147483647 w 202"/>
              <a:gd name="T17" fmla="*/ 2147483647 h 12"/>
              <a:gd name="T18" fmla="*/ 2147483647 w 202"/>
              <a:gd name="T19" fmla="*/ 2147483647 h 12"/>
              <a:gd name="T20" fmla="*/ 2147483647 w 202"/>
              <a:gd name="T21" fmla="*/ 2147483647 h 12"/>
              <a:gd name="T22" fmla="*/ 2147483647 w 202"/>
              <a:gd name="T23" fmla="*/ 2147483647 h 12"/>
              <a:gd name="T24" fmla="*/ 2147483647 w 202"/>
              <a:gd name="T25" fmla="*/ 2147483647 h 12"/>
              <a:gd name="T26" fmla="*/ 2147483647 w 202"/>
              <a:gd name="T27" fmla="*/ 2147483647 h 12"/>
              <a:gd name="T28" fmla="*/ 2147483647 w 202"/>
              <a:gd name="T29" fmla="*/ 2147483647 h 12"/>
              <a:gd name="T30" fmla="*/ 2147483647 w 202"/>
              <a:gd name="T31" fmla="*/ 2147483647 h 12"/>
              <a:gd name="T32" fmla="*/ 2147483647 w 202"/>
              <a:gd name="T33" fmla="*/ 2147483647 h 12"/>
              <a:gd name="T34" fmla="*/ 2147483647 w 202"/>
              <a:gd name="T35" fmla="*/ 2147483647 h 12"/>
              <a:gd name="T36" fmla="*/ 2147483647 w 202"/>
              <a:gd name="T37" fmla="*/ 2147483647 h 12"/>
              <a:gd name="T38" fmla="*/ 0 w 202"/>
              <a:gd name="T39" fmla="*/ 2147483647 h 12"/>
              <a:gd name="T40" fmla="*/ 0 w 202"/>
              <a:gd name="T41" fmla="*/ 2147483647 h 1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02"/>
              <a:gd name="T64" fmla="*/ 0 h 12"/>
              <a:gd name="T65" fmla="*/ 202 w 202"/>
              <a:gd name="T66" fmla="*/ 12 h 12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02" h="12">
                <a:moveTo>
                  <a:pt x="0" y="3"/>
                </a:moveTo>
                <a:lnTo>
                  <a:pt x="1" y="2"/>
                </a:lnTo>
                <a:lnTo>
                  <a:pt x="1" y="1"/>
                </a:lnTo>
                <a:lnTo>
                  <a:pt x="2" y="0"/>
                </a:lnTo>
                <a:lnTo>
                  <a:pt x="4" y="0"/>
                </a:lnTo>
                <a:lnTo>
                  <a:pt x="199" y="0"/>
                </a:lnTo>
                <a:lnTo>
                  <a:pt x="200" y="0"/>
                </a:lnTo>
                <a:lnTo>
                  <a:pt x="201" y="1"/>
                </a:lnTo>
                <a:lnTo>
                  <a:pt x="202" y="2"/>
                </a:lnTo>
                <a:lnTo>
                  <a:pt x="202" y="3"/>
                </a:lnTo>
                <a:lnTo>
                  <a:pt x="202" y="9"/>
                </a:lnTo>
                <a:lnTo>
                  <a:pt x="202" y="11"/>
                </a:lnTo>
                <a:lnTo>
                  <a:pt x="201" y="12"/>
                </a:lnTo>
                <a:lnTo>
                  <a:pt x="200" y="12"/>
                </a:lnTo>
                <a:lnTo>
                  <a:pt x="199" y="12"/>
                </a:lnTo>
                <a:lnTo>
                  <a:pt x="4" y="12"/>
                </a:lnTo>
                <a:lnTo>
                  <a:pt x="2" y="12"/>
                </a:lnTo>
                <a:lnTo>
                  <a:pt x="1" y="12"/>
                </a:lnTo>
                <a:lnTo>
                  <a:pt x="1" y="11"/>
                </a:lnTo>
                <a:lnTo>
                  <a:pt x="0" y="9"/>
                </a:lnTo>
                <a:lnTo>
                  <a:pt x="0" y="3"/>
                </a:lnTo>
                <a:close/>
              </a:path>
            </a:pathLst>
          </a:custGeom>
          <a:solidFill>
            <a:srgbClr val="00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rgbClr val="0087E2"/>
              </a:buClr>
              <a:buSzPct val="80000"/>
              <a:buFont typeface="Wingdings" pitchFamily="2" charset="2"/>
              <a:buNone/>
              <a:defRPr/>
            </a:pPr>
            <a:endParaRPr lang="zh-CN" altLang="en-US" sz="3000">
              <a:solidFill>
                <a:srgbClr val="FFFFFF"/>
              </a:solidFill>
              <a:ea typeface="宋体" pitchFamily="2" charset="-122"/>
              <a:cs typeface="+mn-cs"/>
            </a:endParaRPr>
          </a:p>
        </p:txBody>
      </p:sp>
      <p:sp>
        <p:nvSpPr>
          <p:cNvPr id="138" name="未知"/>
          <p:cNvSpPr>
            <a:spLocks/>
          </p:cNvSpPr>
          <p:nvPr/>
        </p:nvSpPr>
        <p:spPr bwMode="auto">
          <a:xfrm>
            <a:off x="5659438" y="2492375"/>
            <a:ext cx="173037" cy="12700"/>
          </a:xfrm>
          <a:custGeom>
            <a:avLst/>
            <a:gdLst>
              <a:gd name="T0" fmla="*/ 0 w 202"/>
              <a:gd name="T1" fmla="*/ 2147483647 h 12"/>
              <a:gd name="T2" fmla="*/ 2147483647 w 202"/>
              <a:gd name="T3" fmla="*/ 2147483647 h 12"/>
              <a:gd name="T4" fmla="*/ 2147483647 w 202"/>
              <a:gd name="T5" fmla="*/ 2147483647 h 12"/>
              <a:gd name="T6" fmla="*/ 2147483647 w 202"/>
              <a:gd name="T7" fmla="*/ 0 h 12"/>
              <a:gd name="T8" fmla="*/ 2147483647 w 202"/>
              <a:gd name="T9" fmla="*/ 0 h 12"/>
              <a:gd name="T10" fmla="*/ 2147483647 w 202"/>
              <a:gd name="T11" fmla="*/ 0 h 12"/>
              <a:gd name="T12" fmla="*/ 2147483647 w 202"/>
              <a:gd name="T13" fmla="*/ 0 h 12"/>
              <a:gd name="T14" fmla="*/ 2147483647 w 202"/>
              <a:gd name="T15" fmla="*/ 2147483647 h 12"/>
              <a:gd name="T16" fmla="*/ 2147483647 w 202"/>
              <a:gd name="T17" fmla="*/ 2147483647 h 12"/>
              <a:gd name="T18" fmla="*/ 2147483647 w 202"/>
              <a:gd name="T19" fmla="*/ 2147483647 h 12"/>
              <a:gd name="T20" fmla="*/ 2147483647 w 202"/>
              <a:gd name="T21" fmla="*/ 2147483647 h 12"/>
              <a:gd name="T22" fmla="*/ 2147483647 w 202"/>
              <a:gd name="T23" fmla="*/ 2147483647 h 12"/>
              <a:gd name="T24" fmla="*/ 2147483647 w 202"/>
              <a:gd name="T25" fmla="*/ 2147483647 h 12"/>
              <a:gd name="T26" fmla="*/ 2147483647 w 202"/>
              <a:gd name="T27" fmla="*/ 2147483647 h 12"/>
              <a:gd name="T28" fmla="*/ 2147483647 w 202"/>
              <a:gd name="T29" fmla="*/ 2147483647 h 12"/>
              <a:gd name="T30" fmla="*/ 2147483647 w 202"/>
              <a:gd name="T31" fmla="*/ 2147483647 h 12"/>
              <a:gd name="T32" fmla="*/ 2147483647 w 202"/>
              <a:gd name="T33" fmla="*/ 2147483647 h 12"/>
              <a:gd name="T34" fmla="*/ 2147483647 w 202"/>
              <a:gd name="T35" fmla="*/ 2147483647 h 12"/>
              <a:gd name="T36" fmla="*/ 2147483647 w 202"/>
              <a:gd name="T37" fmla="*/ 2147483647 h 12"/>
              <a:gd name="T38" fmla="*/ 0 w 202"/>
              <a:gd name="T39" fmla="*/ 2147483647 h 12"/>
              <a:gd name="T40" fmla="*/ 0 w 202"/>
              <a:gd name="T41" fmla="*/ 2147483647 h 1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02"/>
              <a:gd name="T64" fmla="*/ 0 h 12"/>
              <a:gd name="T65" fmla="*/ 202 w 202"/>
              <a:gd name="T66" fmla="*/ 12 h 12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02" h="12">
                <a:moveTo>
                  <a:pt x="0" y="3"/>
                </a:moveTo>
                <a:lnTo>
                  <a:pt x="1" y="2"/>
                </a:lnTo>
                <a:lnTo>
                  <a:pt x="1" y="1"/>
                </a:lnTo>
                <a:lnTo>
                  <a:pt x="2" y="0"/>
                </a:lnTo>
                <a:lnTo>
                  <a:pt x="4" y="0"/>
                </a:lnTo>
                <a:lnTo>
                  <a:pt x="199" y="0"/>
                </a:lnTo>
                <a:lnTo>
                  <a:pt x="200" y="0"/>
                </a:lnTo>
                <a:lnTo>
                  <a:pt x="201" y="1"/>
                </a:lnTo>
                <a:lnTo>
                  <a:pt x="202" y="2"/>
                </a:lnTo>
                <a:lnTo>
                  <a:pt x="202" y="3"/>
                </a:lnTo>
                <a:lnTo>
                  <a:pt x="202" y="9"/>
                </a:lnTo>
                <a:lnTo>
                  <a:pt x="202" y="11"/>
                </a:lnTo>
                <a:lnTo>
                  <a:pt x="201" y="12"/>
                </a:lnTo>
                <a:lnTo>
                  <a:pt x="200" y="12"/>
                </a:lnTo>
                <a:lnTo>
                  <a:pt x="199" y="12"/>
                </a:lnTo>
                <a:lnTo>
                  <a:pt x="4" y="12"/>
                </a:lnTo>
                <a:lnTo>
                  <a:pt x="2" y="12"/>
                </a:lnTo>
                <a:lnTo>
                  <a:pt x="1" y="12"/>
                </a:lnTo>
                <a:lnTo>
                  <a:pt x="1" y="11"/>
                </a:lnTo>
                <a:lnTo>
                  <a:pt x="0" y="9"/>
                </a:lnTo>
                <a:lnTo>
                  <a:pt x="0" y="3"/>
                </a:lnTo>
                <a:close/>
              </a:path>
            </a:pathLst>
          </a:custGeom>
          <a:solidFill>
            <a:srgbClr val="00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rgbClr val="0087E2"/>
              </a:buClr>
              <a:buSzPct val="80000"/>
              <a:buFont typeface="Wingdings" pitchFamily="2" charset="2"/>
              <a:buNone/>
              <a:defRPr/>
            </a:pPr>
            <a:endParaRPr lang="zh-CN" altLang="en-US" sz="3000">
              <a:solidFill>
                <a:srgbClr val="FFFFFF"/>
              </a:solidFill>
              <a:ea typeface="宋体" pitchFamily="2" charset="-122"/>
              <a:cs typeface="+mn-cs"/>
            </a:endParaRPr>
          </a:p>
        </p:txBody>
      </p:sp>
      <p:sp>
        <p:nvSpPr>
          <p:cNvPr id="139" name="未知"/>
          <p:cNvSpPr>
            <a:spLocks/>
          </p:cNvSpPr>
          <p:nvPr/>
        </p:nvSpPr>
        <p:spPr bwMode="auto">
          <a:xfrm>
            <a:off x="5659438" y="2471738"/>
            <a:ext cx="173037" cy="11112"/>
          </a:xfrm>
          <a:custGeom>
            <a:avLst/>
            <a:gdLst>
              <a:gd name="T0" fmla="*/ 0 w 202"/>
              <a:gd name="T1" fmla="*/ 2147483647 h 12"/>
              <a:gd name="T2" fmla="*/ 2147483647 w 202"/>
              <a:gd name="T3" fmla="*/ 2147483647 h 12"/>
              <a:gd name="T4" fmla="*/ 2147483647 w 202"/>
              <a:gd name="T5" fmla="*/ 2147483647 h 12"/>
              <a:gd name="T6" fmla="*/ 2147483647 w 202"/>
              <a:gd name="T7" fmla="*/ 0 h 12"/>
              <a:gd name="T8" fmla="*/ 2147483647 w 202"/>
              <a:gd name="T9" fmla="*/ 0 h 12"/>
              <a:gd name="T10" fmla="*/ 2147483647 w 202"/>
              <a:gd name="T11" fmla="*/ 0 h 12"/>
              <a:gd name="T12" fmla="*/ 2147483647 w 202"/>
              <a:gd name="T13" fmla="*/ 0 h 12"/>
              <a:gd name="T14" fmla="*/ 2147483647 w 202"/>
              <a:gd name="T15" fmla="*/ 2147483647 h 12"/>
              <a:gd name="T16" fmla="*/ 2147483647 w 202"/>
              <a:gd name="T17" fmla="*/ 2147483647 h 12"/>
              <a:gd name="T18" fmla="*/ 2147483647 w 202"/>
              <a:gd name="T19" fmla="*/ 2147483647 h 12"/>
              <a:gd name="T20" fmla="*/ 2147483647 w 202"/>
              <a:gd name="T21" fmla="*/ 2147483647 h 12"/>
              <a:gd name="T22" fmla="*/ 2147483647 w 202"/>
              <a:gd name="T23" fmla="*/ 2147483647 h 12"/>
              <a:gd name="T24" fmla="*/ 2147483647 w 202"/>
              <a:gd name="T25" fmla="*/ 2147483647 h 12"/>
              <a:gd name="T26" fmla="*/ 2147483647 w 202"/>
              <a:gd name="T27" fmla="*/ 2147483647 h 12"/>
              <a:gd name="T28" fmla="*/ 2147483647 w 202"/>
              <a:gd name="T29" fmla="*/ 2147483647 h 12"/>
              <a:gd name="T30" fmla="*/ 2147483647 w 202"/>
              <a:gd name="T31" fmla="*/ 2147483647 h 12"/>
              <a:gd name="T32" fmla="*/ 2147483647 w 202"/>
              <a:gd name="T33" fmla="*/ 2147483647 h 12"/>
              <a:gd name="T34" fmla="*/ 2147483647 w 202"/>
              <a:gd name="T35" fmla="*/ 2147483647 h 12"/>
              <a:gd name="T36" fmla="*/ 2147483647 w 202"/>
              <a:gd name="T37" fmla="*/ 2147483647 h 12"/>
              <a:gd name="T38" fmla="*/ 0 w 202"/>
              <a:gd name="T39" fmla="*/ 2147483647 h 12"/>
              <a:gd name="T40" fmla="*/ 0 w 202"/>
              <a:gd name="T41" fmla="*/ 2147483647 h 1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02"/>
              <a:gd name="T64" fmla="*/ 0 h 12"/>
              <a:gd name="T65" fmla="*/ 202 w 202"/>
              <a:gd name="T66" fmla="*/ 12 h 12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02" h="12">
                <a:moveTo>
                  <a:pt x="0" y="3"/>
                </a:moveTo>
                <a:lnTo>
                  <a:pt x="1" y="2"/>
                </a:lnTo>
                <a:lnTo>
                  <a:pt x="1" y="1"/>
                </a:lnTo>
                <a:lnTo>
                  <a:pt x="2" y="0"/>
                </a:lnTo>
                <a:lnTo>
                  <a:pt x="4" y="0"/>
                </a:lnTo>
                <a:lnTo>
                  <a:pt x="199" y="0"/>
                </a:lnTo>
                <a:lnTo>
                  <a:pt x="200" y="0"/>
                </a:lnTo>
                <a:lnTo>
                  <a:pt x="201" y="1"/>
                </a:lnTo>
                <a:lnTo>
                  <a:pt x="202" y="2"/>
                </a:lnTo>
                <a:lnTo>
                  <a:pt x="202" y="3"/>
                </a:lnTo>
                <a:lnTo>
                  <a:pt x="202" y="9"/>
                </a:lnTo>
                <a:lnTo>
                  <a:pt x="202" y="11"/>
                </a:lnTo>
                <a:lnTo>
                  <a:pt x="201" y="12"/>
                </a:lnTo>
                <a:lnTo>
                  <a:pt x="200" y="12"/>
                </a:lnTo>
                <a:lnTo>
                  <a:pt x="199" y="12"/>
                </a:lnTo>
                <a:lnTo>
                  <a:pt x="4" y="12"/>
                </a:lnTo>
                <a:lnTo>
                  <a:pt x="2" y="12"/>
                </a:lnTo>
                <a:lnTo>
                  <a:pt x="1" y="12"/>
                </a:lnTo>
                <a:lnTo>
                  <a:pt x="1" y="11"/>
                </a:lnTo>
                <a:lnTo>
                  <a:pt x="0" y="9"/>
                </a:lnTo>
                <a:lnTo>
                  <a:pt x="0" y="3"/>
                </a:lnTo>
                <a:close/>
              </a:path>
            </a:pathLst>
          </a:custGeom>
          <a:solidFill>
            <a:srgbClr val="00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rgbClr val="0087E2"/>
              </a:buClr>
              <a:buSzPct val="80000"/>
              <a:buFont typeface="Wingdings" pitchFamily="2" charset="2"/>
              <a:buNone/>
              <a:defRPr/>
            </a:pPr>
            <a:endParaRPr lang="zh-CN" altLang="en-US" sz="3000">
              <a:solidFill>
                <a:srgbClr val="FFFFFF"/>
              </a:solidFill>
              <a:ea typeface="宋体" pitchFamily="2" charset="-122"/>
              <a:cs typeface="+mn-cs"/>
            </a:endParaRPr>
          </a:p>
        </p:txBody>
      </p:sp>
      <p:sp>
        <p:nvSpPr>
          <p:cNvPr id="140" name="未知"/>
          <p:cNvSpPr>
            <a:spLocks/>
          </p:cNvSpPr>
          <p:nvPr/>
        </p:nvSpPr>
        <p:spPr bwMode="auto">
          <a:xfrm>
            <a:off x="5867400" y="2209800"/>
            <a:ext cx="203200" cy="439738"/>
          </a:xfrm>
          <a:custGeom>
            <a:avLst/>
            <a:gdLst>
              <a:gd name="T0" fmla="*/ 0 w 236"/>
              <a:gd name="T1" fmla="*/ 2147483647 h 477"/>
              <a:gd name="T2" fmla="*/ 0 w 236"/>
              <a:gd name="T3" fmla="*/ 2147483647 h 477"/>
              <a:gd name="T4" fmla="*/ 2147483647 w 236"/>
              <a:gd name="T5" fmla="*/ 2147483647 h 477"/>
              <a:gd name="T6" fmla="*/ 2147483647 w 236"/>
              <a:gd name="T7" fmla="*/ 0 h 477"/>
              <a:gd name="T8" fmla="*/ 2147483647 w 236"/>
              <a:gd name="T9" fmla="*/ 0 h 477"/>
              <a:gd name="T10" fmla="*/ 2147483647 w 236"/>
              <a:gd name="T11" fmla="*/ 0 h 477"/>
              <a:gd name="T12" fmla="*/ 2147483647 w 236"/>
              <a:gd name="T13" fmla="*/ 0 h 477"/>
              <a:gd name="T14" fmla="*/ 2147483647 w 236"/>
              <a:gd name="T15" fmla="*/ 2147483647 h 477"/>
              <a:gd name="T16" fmla="*/ 2147483647 w 236"/>
              <a:gd name="T17" fmla="*/ 2147483647 h 477"/>
              <a:gd name="T18" fmla="*/ 2147483647 w 236"/>
              <a:gd name="T19" fmla="*/ 2147483647 h 477"/>
              <a:gd name="T20" fmla="*/ 2147483647 w 236"/>
              <a:gd name="T21" fmla="*/ 2147483647 h 477"/>
              <a:gd name="T22" fmla="*/ 2147483647 w 236"/>
              <a:gd name="T23" fmla="*/ 2147483647 h 477"/>
              <a:gd name="T24" fmla="*/ 2147483647 w 236"/>
              <a:gd name="T25" fmla="*/ 2147483647 h 477"/>
              <a:gd name="T26" fmla="*/ 2147483647 w 236"/>
              <a:gd name="T27" fmla="*/ 2147483647 h 477"/>
              <a:gd name="T28" fmla="*/ 2147483647 w 236"/>
              <a:gd name="T29" fmla="*/ 2147483647 h 477"/>
              <a:gd name="T30" fmla="*/ 2147483647 w 236"/>
              <a:gd name="T31" fmla="*/ 2147483647 h 477"/>
              <a:gd name="T32" fmla="*/ 2147483647 w 236"/>
              <a:gd name="T33" fmla="*/ 2147483647 h 477"/>
              <a:gd name="T34" fmla="*/ 2147483647 w 236"/>
              <a:gd name="T35" fmla="*/ 2147483647 h 477"/>
              <a:gd name="T36" fmla="*/ 0 w 236"/>
              <a:gd name="T37" fmla="*/ 2147483647 h 477"/>
              <a:gd name="T38" fmla="*/ 0 w 236"/>
              <a:gd name="T39" fmla="*/ 2147483647 h 477"/>
              <a:gd name="T40" fmla="*/ 0 w 236"/>
              <a:gd name="T41" fmla="*/ 2147483647 h 47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36"/>
              <a:gd name="T64" fmla="*/ 0 h 477"/>
              <a:gd name="T65" fmla="*/ 236 w 236"/>
              <a:gd name="T66" fmla="*/ 477 h 47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36" h="477">
                <a:moveTo>
                  <a:pt x="0" y="3"/>
                </a:moveTo>
                <a:lnTo>
                  <a:pt x="0" y="2"/>
                </a:lnTo>
                <a:lnTo>
                  <a:pt x="1" y="1"/>
                </a:lnTo>
                <a:lnTo>
                  <a:pt x="2" y="0"/>
                </a:lnTo>
                <a:lnTo>
                  <a:pt x="3" y="0"/>
                </a:lnTo>
                <a:lnTo>
                  <a:pt x="233" y="0"/>
                </a:lnTo>
                <a:lnTo>
                  <a:pt x="234" y="0"/>
                </a:lnTo>
                <a:lnTo>
                  <a:pt x="235" y="1"/>
                </a:lnTo>
                <a:lnTo>
                  <a:pt x="236" y="2"/>
                </a:lnTo>
                <a:lnTo>
                  <a:pt x="236" y="3"/>
                </a:lnTo>
                <a:lnTo>
                  <a:pt x="236" y="474"/>
                </a:lnTo>
                <a:lnTo>
                  <a:pt x="236" y="475"/>
                </a:lnTo>
                <a:lnTo>
                  <a:pt x="235" y="476"/>
                </a:lnTo>
                <a:lnTo>
                  <a:pt x="234" y="476"/>
                </a:lnTo>
                <a:lnTo>
                  <a:pt x="233" y="477"/>
                </a:lnTo>
                <a:lnTo>
                  <a:pt x="3" y="477"/>
                </a:lnTo>
                <a:lnTo>
                  <a:pt x="2" y="476"/>
                </a:lnTo>
                <a:lnTo>
                  <a:pt x="1" y="476"/>
                </a:lnTo>
                <a:lnTo>
                  <a:pt x="0" y="475"/>
                </a:lnTo>
                <a:lnTo>
                  <a:pt x="0" y="474"/>
                </a:lnTo>
                <a:lnTo>
                  <a:pt x="0" y="3"/>
                </a:lnTo>
                <a:close/>
              </a:path>
            </a:pathLst>
          </a:custGeom>
          <a:solidFill>
            <a:srgbClr val="0087E2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rgbClr val="0087E2"/>
              </a:buClr>
              <a:buSzPct val="80000"/>
              <a:buFont typeface="Wingdings" pitchFamily="2" charset="2"/>
              <a:buNone/>
              <a:defRPr/>
            </a:pPr>
            <a:endParaRPr lang="zh-CN" altLang="en-US" sz="3000">
              <a:solidFill>
                <a:srgbClr val="FFFFFF"/>
              </a:solidFill>
              <a:ea typeface="宋体" pitchFamily="2" charset="-122"/>
              <a:cs typeface="+mn-cs"/>
            </a:endParaRPr>
          </a:p>
        </p:txBody>
      </p:sp>
      <p:sp>
        <p:nvSpPr>
          <p:cNvPr id="141" name="未知"/>
          <p:cNvSpPr>
            <a:spLocks/>
          </p:cNvSpPr>
          <p:nvPr/>
        </p:nvSpPr>
        <p:spPr bwMode="auto">
          <a:xfrm>
            <a:off x="5495925" y="2268538"/>
            <a:ext cx="12700" cy="14287"/>
          </a:xfrm>
          <a:custGeom>
            <a:avLst/>
            <a:gdLst>
              <a:gd name="T0" fmla="*/ 0 w 17"/>
              <a:gd name="T1" fmla="*/ 2147483647 h 17"/>
              <a:gd name="T2" fmla="*/ 2147483647 w 17"/>
              <a:gd name="T3" fmla="*/ 2147483647 h 17"/>
              <a:gd name="T4" fmla="*/ 2147483647 w 17"/>
              <a:gd name="T5" fmla="*/ 2147483647 h 17"/>
              <a:gd name="T6" fmla="*/ 2147483647 w 17"/>
              <a:gd name="T7" fmla="*/ 2147483647 h 17"/>
              <a:gd name="T8" fmla="*/ 2147483647 w 17"/>
              <a:gd name="T9" fmla="*/ 2147483647 h 17"/>
              <a:gd name="T10" fmla="*/ 2147483647 w 17"/>
              <a:gd name="T11" fmla="*/ 0 h 17"/>
              <a:gd name="T12" fmla="*/ 2147483647 w 17"/>
              <a:gd name="T13" fmla="*/ 0 h 17"/>
              <a:gd name="T14" fmla="*/ 2147483647 w 17"/>
              <a:gd name="T15" fmla="*/ 0 h 17"/>
              <a:gd name="T16" fmla="*/ 2147483647 w 17"/>
              <a:gd name="T17" fmla="*/ 2147483647 h 17"/>
              <a:gd name="T18" fmla="*/ 2147483647 w 17"/>
              <a:gd name="T19" fmla="*/ 2147483647 h 17"/>
              <a:gd name="T20" fmla="*/ 2147483647 w 17"/>
              <a:gd name="T21" fmla="*/ 2147483647 h 17"/>
              <a:gd name="T22" fmla="*/ 2147483647 w 17"/>
              <a:gd name="T23" fmla="*/ 2147483647 h 17"/>
              <a:gd name="T24" fmla="*/ 2147483647 w 17"/>
              <a:gd name="T25" fmla="*/ 2147483647 h 17"/>
              <a:gd name="T26" fmla="*/ 2147483647 w 17"/>
              <a:gd name="T27" fmla="*/ 2147483647 h 17"/>
              <a:gd name="T28" fmla="*/ 2147483647 w 17"/>
              <a:gd name="T29" fmla="*/ 2147483647 h 17"/>
              <a:gd name="T30" fmla="*/ 2147483647 w 17"/>
              <a:gd name="T31" fmla="*/ 2147483647 h 17"/>
              <a:gd name="T32" fmla="*/ 2147483647 w 17"/>
              <a:gd name="T33" fmla="*/ 2147483647 h 17"/>
              <a:gd name="T34" fmla="*/ 2147483647 w 17"/>
              <a:gd name="T35" fmla="*/ 2147483647 h 17"/>
              <a:gd name="T36" fmla="*/ 2147483647 w 17"/>
              <a:gd name="T37" fmla="*/ 2147483647 h 17"/>
              <a:gd name="T38" fmla="*/ 2147483647 w 17"/>
              <a:gd name="T39" fmla="*/ 2147483647 h 17"/>
              <a:gd name="T40" fmla="*/ 2147483647 w 17"/>
              <a:gd name="T41" fmla="*/ 2147483647 h 17"/>
              <a:gd name="T42" fmla="*/ 2147483647 w 17"/>
              <a:gd name="T43" fmla="*/ 2147483647 h 17"/>
              <a:gd name="T44" fmla="*/ 2147483647 w 17"/>
              <a:gd name="T45" fmla="*/ 2147483647 h 17"/>
              <a:gd name="T46" fmla="*/ 2147483647 w 17"/>
              <a:gd name="T47" fmla="*/ 2147483647 h 17"/>
              <a:gd name="T48" fmla="*/ 0 w 17"/>
              <a:gd name="T49" fmla="*/ 2147483647 h 1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7"/>
              <a:gd name="T76" fmla="*/ 0 h 17"/>
              <a:gd name="T77" fmla="*/ 17 w 17"/>
              <a:gd name="T78" fmla="*/ 17 h 1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7" h="17">
                <a:moveTo>
                  <a:pt x="0" y="8"/>
                </a:moveTo>
                <a:lnTo>
                  <a:pt x="1" y="7"/>
                </a:lnTo>
                <a:lnTo>
                  <a:pt x="1" y="5"/>
                </a:lnTo>
                <a:lnTo>
                  <a:pt x="3" y="2"/>
                </a:lnTo>
                <a:lnTo>
                  <a:pt x="4" y="1"/>
                </a:lnTo>
                <a:lnTo>
                  <a:pt x="6" y="0"/>
                </a:lnTo>
                <a:lnTo>
                  <a:pt x="9" y="0"/>
                </a:lnTo>
                <a:lnTo>
                  <a:pt x="12" y="0"/>
                </a:lnTo>
                <a:lnTo>
                  <a:pt x="15" y="2"/>
                </a:lnTo>
                <a:lnTo>
                  <a:pt x="16" y="4"/>
                </a:lnTo>
                <a:lnTo>
                  <a:pt x="17" y="5"/>
                </a:lnTo>
                <a:lnTo>
                  <a:pt x="17" y="7"/>
                </a:lnTo>
                <a:lnTo>
                  <a:pt x="17" y="8"/>
                </a:lnTo>
                <a:lnTo>
                  <a:pt x="17" y="10"/>
                </a:lnTo>
                <a:lnTo>
                  <a:pt x="17" y="12"/>
                </a:lnTo>
                <a:lnTo>
                  <a:pt x="15" y="14"/>
                </a:lnTo>
                <a:lnTo>
                  <a:pt x="14" y="15"/>
                </a:lnTo>
                <a:lnTo>
                  <a:pt x="12" y="16"/>
                </a:lnTo>
                <a:lnTo>
                  <a:pt x="9" y="17"/>
                </a:lnTo>
                <a:lnTo>
                  <a:pt x="6" y="16"/>
                </a:lnTo>
                <a:lnTo>
                  <a:pt x="3" y="14"/>
                </a:lnTo>
                <a:lnTo>
                  <a:pt x="2" y="13"/>
                </a:lnTo>
                <a:lnTo>
                  <a:pt x="1" y="12"/>
                </a:lnTo>
                <a:lnTo>
                  <a:pt x="1" y="10"/>
                </a:lnTo>
                <a:lnTo>
                  <a:pt x="0" y="8"/>
                </a:lnTo>
                <a:close/>
              </a:path>
            </a:pathLst>
          </a:custGeom>
          <a:solidFill>
            <a:srgbClr val="00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rgbClr val="0087E2"/>
              </a:buClr>
              <a:buSzPct val="80000"/>
              <a:buFont typeface="Wingdings" pitchFamily="2" charset="2"/>
              <a:buNone/>
              <a:defRPr/>
            </a:pPr>
            <a:endParaRPr lang="zh-CN" altLang="en-US" sz="3000">
              <a:solidFill>
                <a:srgbClr val="FFFFFF"/>
              </a:solidFill>
              <a:ea typeface="宋体" pitchFamily="2" charset="-122"/>
              <a:cs typeface="+mn-cs"/>
            </a:endParaRPr>
          </a:p>
        </p:txBody>
      </p:sp>
      <p:sp>
        <p:nvSpPr>
          <p:cNvPr id="142" name="未知"/>
          <p:cNvSpPr>
            <a:spLocks/>
          </p:cNvSpPr>
          <p:nvPr/>
        </p:nvSpPr>
        <p:spPr bwMode="auto">
          <a:xfrm>
            <a:off x="5495925" y="2657475"/>
            <a:ext cx="173038" cy="11113"/>
          </a:xfrm>
          <a:custGeom>
            <a:avLst/>
            <a:gdLst>
              <a:gd name="T0" fmla="*/ 0 w 202"/>
              <a:gd name="T1" fmla="*/ 2147483647 h 12"/>
              <a:gd name="T2" fmla="*/ 2147483647 w 202"/>
              <a:gd name="T3" fmla="*/ 2147483647 h 12"/>
              <a:gd name="T4" fmla="*/ 2147483647 w 202"/>
              <a:gd name="T5" fmla="*/ 2147483647 h 12"/>
              <a:gd name="T6" fmla="*/ 2147483647 w 202"/>
              <a:gd name="T7" fmla="*/ 0 h 12"/>
              <a:gd name="T8" fmla="*/ 2147483647 w 202"/>
              <a:gd name="T9" fmla="*/ 0 h 12"/>
              <a:gd name="T10" fmla="*/ 2147483647 w 202"/>
              <a:gd name="T11" fmla="*/ 0 h 12"/>
              <a:gd name="T12" fmla="*/ 2147483647 w 202"/>
              <a:gd name="T13" fmla="*/ 0 h 12"/>
              <a:gd name="T14" fmla="*/ 2147483647 w 202"/>
              <a:gd name="T15" fmla="*/ 2147483647 h 12"/>
              <a:gd name="T16" fmla="*/ 2147483647 w 202"/>
              <a:gd name="T17" fmla="*/ 2147483647 h 12"/>
              <a:gd name="T18" fmla="*/ 2147483647 w 202"/>
              <a:gd name="T19" fmla="*/ 2147483647 h 12"/>
              <a:gd name="T20" fmla="*/ 2147483647 w 202"/>
              <a:gd name="T21" fmla="*/ 2147483647 h 12"/>
              <a:gd name="T22" fmla="*/ 2147483647 w 202"/>
              <a:gd name="T23" fmla="*/ 2147483647 h 12"/>
              <a:gd name="T24" fmla="*/ 2147483647 w 202"/>
              <a:gd name="T25" fmla="*/ 2147483647 h 12"/>
              <a:gd name="T26" fmla="*/ 2147483647 w 202"/>
              <a:gd name="T27" fmla="*/ 2147483647 h 12"/>
              <a:gd name="T28" fmla="*/ 2147483647 w 202"/>
              <a:gd name="T29" fmla="*/ 2147483647 h 12"/>
              <a:gd name="T30" fmla="*/ 2147483647 w 202"/>
              <a:gd name="T31" fmla="*/ 2147483647 h 12"/>
              <a:gd name="T32" fmla="*/ 2147483647 w 202"/>
              <a:gd name="T33" fmla="*/ 2147483647 h 12"/>
              <a:gd name="T34" fmla="*/ 2147483647 w 202"/>
              <a:gd name="T35" fmla="*/ 2147483647 h 12"/>
              <a:gd name="T36" fmla="*/ 2147483647 w 202"/>
              <a:gd name="T37" fmla="*/ 2147483647 h 12"/>
              <a:gd name="T38" fmla="*/ 0 w 202"/>
              <a:gd name="T39" fmla="*/ 2147483647 h 12"/>
              <a:gd name="T40" fmla="*/ 0 w 202"/>
              <a:gd name="T41" fmla="*/ 2147483647 h 1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02"/>
              <a:gd name="T64" fmla="*/ 0 h 12"/>
              <a:gd name="T65" fmla="*/ 202 w 202"/>
              <a:gd name="T66" fmla="*/ 12 h 12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02" h="12">
                <a:moveTo>
                  <a:pt x="0" y="3"/>
                </a:moveTo>
                <a:lnTo>
                  <a:pt x="1" y="2"/>
                </a:lnTo>
                <a:lnTo>
                  <a:pt x="1" y="1"/>
                </a:lnTo>
                <a:lnTo>
                  <a:pt x="2" y="0"/>
                </a:lnTo>
                <a:lnTo>
                  <a:pt x="4" y="0"/>
                </a:lnTo>
                <a:lnTo>
                  <a:pt x="199" y="0"/>
                </a:lnTo>
                <a:lnTo>
                  <a:pt x="200" y="0"/>
                </a:lnTo>
                <a:lnTo>
                  <a:pt x="201" y="1"/>
                </a:lnTo>
                <a:lnTo>
                  <a:pt x="202" y="2"/>
                </a:lnTo>
                <a:lnTo>
                  <a:pt x="202" y="3"/>
                </a:lnTo>
                <a:lnTo>
                  <a:pt x="202" y="9"/>
                </a:lnTo>
                <a:lnTo>
                  <a:pt x="202" y="11"/>
                </a:lnTo>
                <a:lnTo>
                  <a:pt x="201" y="12"/>
                </a:lnTo>
                <a:lnTo>
                  <a:pt x="200" y="12"/>
                </a:lnTo>
                <a:lnTo>
                  <a:pt x="199" y="12"/>
                </a:lnTo>
                <a:lnTo>
                  <a:pt x="4" y="12"/>
                </a:lnTo>
                <a:lnTo>
                  <a:pt x="2" y="12"/>
                </a:lnTo>
                <a:lnTo>
                  <a:pt x="1" y="12"/>
                </a:lnTo>
                <a:lnTo>
                  <a:pt x="1" y="11"/>
                </a:lnTo>
                <a:lnTo>
                  <a:pt x="0" y="9"/>
                </a:lnTo>
                <a:lnTo>
                  <a:pt x="0" y="3"/>
                </a:lnTo>
                <a:close/>
              </a:path>
            </a:pathLst>
          </a:custGeom>
          <a:solidFill>
            <a:srgbClr val="00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rgbClr val="0087E2"/>
              </a:buClr>
              <a:buSzPct val="80000"/>
              <a:buFont typeface="Wingdings" pitchFamily="2" charset="2"/>
              <a:buNone/>
              <a:defRPr/>
            </a:pPr>
            <a:endParaRPr lang="zh-CN" altLang="en-US" sz="3000">
              <a:solidFill>
                <a:srgbClr val="FFFFFF"/>
              </a:solidFill>
              <a:ea typeface="宋体" pitchFamily="2" charset="-122"/>
              <a:cs typeface="+mn-cs"/>
            </a:endParaRPr>
          </a:p>
        </p:txBody>
      </p:sp>
      <p:sp>
        <p:nvSpPr>
          <p:cNvPr id="143" name="未知"/>
          <p:cNvSpPr>
            <a:spLocks/>
          </p:cNvSpPr>
          <p:nvPr/>
        </p:nvSpPr>
        <p:spPr bwMode="auto">
          <a:xfrm>
            <a:off x="5522913" y="2268538"/>
            <a:ext cx="66675" cy="14287"/>
          </a:xfrm>
          <a:custGeom>
            <a:avLst/>
            <a:gdLst>
              <a:gd name="T0" fmla="*/ 2147483647 w 80"/>
              <a:gd name="T1" fmla="*/ 0 h 14"/>
              <a:gd name="T2" fmla="*/ 2147483647 w 80"/>
              <a:gd name="T3" fmla="*/ 0 h 14"/>
              <a:gd name="T4" fmla="*/ 2147483647 w 80"/>
              <a:gd name="T5" fmla="*/ 2147483647 h 14"/>
              <a:gd name="T6" fmla="*/ 2147483647 w 80"/>
              <a:gd name="T7" fmla="*/ 2147483647 h 14"/>
              <a:gd name="T8" fmla="*/ 2147483647 w 80"/>
              <a:gd name="T9" fmla="*/ 2147483647 h 14"/>
              <a:gd name="T10" fmla="*/ 2147483647 w 80"/>
              <a:gd name="T11" fmla="*/ 2147483647 h 14"/>
              <a:gd name="T12" fmla="*/ 2147483647 w 80"/>
              <a:gd name="T13" fmla="*/ 2147483647 h 14"/>
              <a:gd name="T14" fmla="*/ 2147483647 w 80"/>
              <a:gd name="T15" fmla="*/ 2147483647 h 14"/>
              <a:gd name="T16" fmla="*/ 2147483647 w 80"/>
              <a:gd name="T17" fmla="*/ 2147483647 h 14"/>
              <a:gd name="T18" fmla="*/ 2147483647 w 80"/>
              <a:gd name="T19" fmla="*/ 2147483647 h 14"/>
              <a:gd name="T20" fmla="*/ 2147483647 w 80"/>
              <a:gd name="T21" fmla="*/ 2147483647 h 14"/>
              <a:gd name="T22" fmla="*/ 2147483647 w 80"/>
              <a:gd name="T23" fmla="*/ 2147483647 h 14"/>
              <a:gd name="T24" fmla="*/ 2147483647 w 80"/>
              <a:gd name="T25" fmla="*/ 2147483647 h 14"/>
              <a:gd name="T26" fmla="*/ 2147483647 w 80"/>
              <a:gd name="T27" fmla="*/ 2147483647 h 14"/>
              <a:gd name="T28" fmla="*/ 2147483647 w 80"/>
              <a:gd name="T29" fmla="*/ 2147483647 h 14"/>
              <a:gd name="T30" fmla="*/ 0 w 80"/>
              <a:gd name="T31" fmla="*/ 2147483647 h 14"/>
              <a:gd name="T32" fmla="*/ 2147483647 w 80"/>
              <a:gd name="T33" fmla="*/ 2147483647 h 14"/>
              <a:gd name="T34" fmla="*/ 2147483647 w 80"/>
              <a:gd name="T35" fmla="*/ 2147483647 h 14"/>
              <a:gd name="T36" fmla="*/ 2147483647 w 80"/>
              <a:gd name="T37" fmla="*/ 2147483647 h 14"/>
              <a:gd name="T38" fmla="*/ 2147483647 w 80"/>
              <a:gd name="T39" fmla="*/ 0 h 14"/>
              <a:gd name="T40" fmla="*/ 2147483647 w 80"/>
              <a:gd name="T41" fmla="*/ 0 h 1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80"/>
              <a:gd name="T64" fmla="*/ 0 h 14"/>
              <a:gd name="T65" fmla="*/ 80 w 80"/>
              <a:gd name="T66" fmla="*/ 14 h 14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80" h="14">
                <a:moveTo>
                  <a:pt x="8" y="0"/>
                </a:moveTo>
                <a:lnTo>
                  <a:pt x="73" y="0"/>
                </a:lnTo>
                <a:lnTo>
                  <a:pt x="76" y="1"/>
                </a:lnTo>
                <a:lnTo>
                  <a:pt x="78" y="2"/>
                </a:lnTo>
                <a:lnTo>
                  <a:pt x="80" y="5"/>
                </a:lnTo>
                <a:lnTo>
                  <a:pt x="80" y="7"/>
                </a:lnTo>
                <a:lnTo>
                  <a:pt x="80" y="10"/>
                </a:lnTo>
                <a:lnTo>
                  <a:pt x="78" y="12"/>
                </a:lnTo>
                <a:lnTo>
                  <a:pt x="76" y="14"/>
                </a:lnTo>
                <a:lnTo>
                  <a:pt x="74" y="14"/>
                </a:lnTo>
                <a:lnTo>
                  <a:pt x="73" y="14"/>
                </a:lnTo>
                <a:lnTo>
                  <a:pt x="8" y="14"/>
                </a:lnTo>
                <a:lnTo>
                  <a:pt x="5" y="14"/>
                </a:lnTo>
                <a:lnTo>
                  <a:pt x="2" y="12"/>
                </a:lnTo>
                <a:lnTo>
                  <a:pt x="1" y="10"/>
                </a:lnTo>
                <a:lnTo>
                  <a:pt x="0" y="7"/>
                </a:lnTo>
                <a:lnTo>
                  <a:pt x="1" y="5"/>
                </a:lnTo>
                <a:lnTo>
                  <a:pt x="2" y="2"/>
                </a:lnTo>
                <a:lnTo>
                  <a:pt x="5" y="1"/>
                </a:lnTo>
                <a:lnTo>
                  <a:pt x="6" y="0"/>
                </a:lnTo>
                <a:lnTo>
                  <a:pt x="8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rgbClr val="0087E2"/>
              </a:buClr>
              <a:buSzPct val="80000"/>
              <a:buFont typeface="Wingdings" pitchFamily="2" charset="2"/>
              <a:buNone/>
              <a:defRPr/>
            </a:pPr>
            <a:endParaRPr lang="zh-CN" altLang="en-US" sz="3000">
              <a:solidFill>
                <a:srgbClr val="FFFFFF"/>
              </a:solidFill>
              <a:ea typeface="宋体" pitchFamily="2" charset="-122"/>
              <a:cs typeface="+mn-cs"/>
            </a:endParaRPr>
          </a:p>
        </p:txBody>
      </p:sp>
      <p:sp>
        <p:nvSpPr>
          <p:cNvPr id="144" name="未知"/>
          <p:cNvSpPr>
            <a:spLocks/>
          </p:cNvSpPr>
          <p:nvPr/>
        </p:nvSpPr>
        <p:spPr bwMode="auto">
          <a:xfrm>
            <a:off x="5495925" y="2295525"/>
            <a:ext cx="12700" cy="17463"/>
          </a:xfrm>
          <a:custGeom>
            <a:avLst/>
            <a:gdLst>
              <a:gd name="T0" fmla="*/ 0 w 17"/>
              <a:gd name="T1" fmla="*/ 2147483647 h 17"/>
              <a:gd name="T2" fmla="*/ 2147483647 w 17"/>
              <a:gd name="T3" fmla="*/ 2147483647 h 17"/>
              <a:gd name="T4" fmla="*/ 2147483647 w 17"/>
              <a:gd name="T5" fmla="*/ 2147483647 h 17"/>
              <a:gd name="T6" fmla="*/ 2147483647 w 17"/>
              <a:gd name="T7" fmla="*/ 2147483647 h 17"/>
              <a:gd name="T8" fmla="*/ 2147483647 w 17"/>
              <a:gd name="T9" fmla="*/ 2147483647 h 17"/>
              <a:gd name="T10" fmla="*/ 2147483647 w 17"/>
              <a:gd name="T11" fmla="*/ 0 h 17"/>
              <a:gd name="T12" fmla="*/ 2147483647 w 17"/>
              <a:gd name="T13" fmla="*/ 0 h 17"/>
              <a:gd name="T14" fmla="*/ 2147483647 w 17"/>
              <a:gd name="T15" fmla="*/ 0 h 17"/>
              <a:gd name="T16" fmla="*/ 2147483647 w 17"/>
              <a:gd name="T17" fmla="*/ 2147483647 h 17"/>
              <a:gd name="T18" fmla="*/ 2147483647 w 17"/>
              <a:gd name="T19" fmla="*/ 2147483647 h 17"/>
              <a:gd name="T20" fmla="*/ 2147483647 w 17"/>
              <a:gd name="T21" fmla="*/ 2147483647 h 17"/>
              <a:gd name="T22" fmla="*/ 2147483647 w 17"/>
              <a:gd name="T23" fmla="*/ 2147483647 h 17"/>
              <a:gd name="T24" fmla="*/ 2147483647 w 17"/>
              <a:gd name="T25" fmla="*/ 2147483647 h 17"/>
              <a:gd name="T26" fmla="*/ 2147483647 w 17"/>
              <a:gd name="T27" fmla="*/ 2147483647 h 17"/>
              <a:gd name="T28" fmla="*/ 2147483647 w 17"/>
              <a:gd name="T29" fmla="*/ 2147483647 h 17"/>
              <a:gd name="T30" fmla="*/ 2147483647 w 17"/>
              <a:gd name="T31" fmla="*/ 2147483647 h 17"/>
              <a:gd name="T32" fmla="*/ 2147483647 w 17"/>
              <a:gd name="T33" fmla="*/ 2147483647 h 17"/>
              <a:gd name="T34" fmla="*/ 2147483647 w 17"/>
              <a:gd name="T35" fmla="*/ 2147483647 h 17"/>
              <a:gd name="T36" fmla="*/ 2147483647 w 17"/>
              <a:gd name="T37" fmla="*/ 2147483647 h 17"/>
              <a:gd name="T38" fmla="*/ 2147483647 w 17"/>
              <a:gd name="T39" fmla="*/ 2147483647 h 17"/>
              <a:gd name="T40" fmla="*/ 2147483647 w 17"/>
              <a:gd name="T41" fmla="*/ 2147483647 h 17"/>
              <a:gd name="T42" fmla="*/ 2147483647 w 17"/>
              <a:gd name="T43" fmla="*/ 2147483647 h 17"/>
              <a:gd name="T44" fmla="*/ 2147483647 w 17"/>
              <a:gd name="T45" fmla="*/ 2147483647 h 17"/>
              <a:gd name="T46" fmla="*/ 2147483647 w 17"/>
              <a:gd name="T47" fmla="*/ 2147483647 h 17"/>
              <a:gd name="T48" fmla="*/ 0 w 17"/>
              <a:gd name="T49" fmla="*/ 2147483647 h 1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7"/>
              <a:gd name="T76" fmla="*/ 0 h 17"/>
              <a:gd name="T77" fmla="*/ 17 w 17"/>
              <a:gd name="T78" fmla="*/ 17 h 1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7" h="17">
                <a:moveTo>
                  <a:pt x="0" y="8"/>
                </a:moveTo>
                <a:lnTo>
                  <a:pt x="1" y="6"/>
                </a:lnTo>
                <a:lnTo>
                  <a:pt x="1" y="5"/>
                </a:lnTo>
                <a:lnTo>
                  <a:pt x="3" y="2"/>
                </a:lnTo>
                <a:lnTo>
                  <a:pt x="4" y="1"/>
                </a:lnTo>
                <a:lnTo>
                  <a:pt x="6" y="0"/>
                </a:lnTo>
                <a:lnTo>
                  <a:pt x="9" y="0"/>
                </a:lnTo>
                <a:lnTo>
                  <a:pt x="12" y="0"/>
                </a:lnTo>
                <a:lnTo>
                  <a:pt x="15" y="2"/>
                </a:lnTo>
                <a:lnTo>
                  <a:pt x="16" y="3"/>
                </a:lnTo>
                <a:lnTo>
                  <a:pt x="17" y="5"/>
                </a:lnTo>
                <a:lnTo>
                  <a:pt x="17" y="6"/>
                </a:lnTo>
                <a:lnTo>
                  <a:pt x="17" y="8"/>
                </a:lnTo>
                <a:lnTo>
                  <a:pt x="17" y="11"/>
                </a:lnTo>
                <a:lnTo>
                  <a:pt x="17" y="12"/>
                </a:lnTo>
                <a:lnTo>
                  <a:pt x="15" y="15"/>
                </a:lnTo>
                <a:lnTo>
                  <a:pt x="14" y="16"/>
                </a:lnTo>
                <a:lnTo>
                  <a:pt x="12" y="17"/>
                </a:lnTo>
                <a:lnTo>
                  <a:pt x="9" y="17"/>
                </a:lnTo>
                <a:lnTo>
                  <a:pt x="6" y="17"/>
                </a:lnTo>
                <a:lnTo>
                  <a:pt x="3" y="15"/>
                </a:lnTo>
                <a:lnTo>
                  <a:pt x="2" y="14"/>
                </a:lnTo>
                <a:lnTo>
                  <a:pt x="1" y="12"/>
                </a:lnTo>
                <a:lnTo>
                  <a:pt x="1" y="11"/>
                </a:lnTo>
                <a:lnTo>
                  <a:pt x="0" y="8"/>
                </a:lnTo>
                <a:close/>
              </a:path>
            </a:pathLst>
          </a:custGeom>
          <a:solidFill>
            <a:srgbClr val="00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rgbClr val="0087E2"/>
              </a:buClr>
              <a:buSzPct val="80000"/>
              <a:buFont typeface="Wingdings" pitchFamily="2" charset="2"/>
              <a:buNone/>
              <a:defRPr/>
            </a:pPr>
            <a:endParaRPr lang="zh-CN" altLang="en-US" sz="3000">
              <a:solidFill>
                <a:srgbClr val="FFFFFF"/>
              </a:solidFill>
              <a:ea typeface="宋体" pitchFamily="2" charset="-122"/>
              <a:cs typeface="+mn-cs"/>
            </a:endParaRPr>
          </a:p>
        </p:txBody>
      </p:sp>
      <p:sp>
        <p:nvSpPr>
          <p:cNvPr id="145" name="未知"/>
          <p:cNvSpPr>
            <a:spLocks/>
          </p:cNvSpPr>
          <p:nvPr/>
        </p:nvSpPr>
        <p:spPr bwMode="auto">
          <a:xfrm>
            <a:off x="5522913" y="2297113"/>
            <a:ext cx="66675" cy="14287"/>
          </a:xfrm>
          <a:custGeom>
            <a:avLst/>
            <a:gdLst>
              <a:gd name="T0" fmla="*/ 2147483647 w 80"/>
              <a:gd name="T1" fmla="*/ 0 h 15"/>
              <a:gd name="T2" fmla="*/ 2147483647 w 80"/>
              <a:gd name="T3" fmla="*/ 0 h 15"/>
              <a:gd name="T4" fmla="*/ 2147483647 w 80"/>
              <a:gd name="T5" fmla="*/ 0 h 15"/>
              <a:gd name="T6" fmla="*/ 2147483647 w 80"/>
              <a:gd name="T7" fmla="*/ 2147483647 h 15"/>
              <a:gd name="T8" fmla="*/ 2147483647 w 80"/>
              <a:gd name="T9" fmla="*/ 2147483647 h 15"/>
              <a:gd name="T10" fmla="*/ 2147483647 w 80"/>
              <a:gd name="T11" fmla="*/ 2147483647 h 15"/>
              <a:gd name="T12" fmla="*/ 2147483647 w 80"/>
              <a:gd name="T13" fmla="*/ 2147483647 h 15"/>
              <a:gd name="T14" fmla="*/ 2147483647 w 80"/>
              <a:gd name="T15" fmla="*/ 2147483647 h 15"/>
              <a:gd name="T16" fmla="*/ 2147483647 w 80"/>
              <a:gd name="T17" fmla="*/ 2147483647 h 15"/>
              <a:gd name="T18" fmla="*/ 2147483647 w 80"/>
              <a:gd name="T19" fmla="*/ 2147483647 h 15"/>
              <a:gd name="T20" fmla="*/ 2147483647 w 80"/>
              <a:gd name="T21" fmla="*/ 2147483647 h 15"/>
              <a:gd name="T22" fmla="*/ 2147483647 w 80"/>
              <a:gd name="T23" fmla="*/ 2147483647 h 15"/>
              <a:gd name="T24" fmla="*/ 2147483647 w 80"/>
              <a:gd name="T25" fmla="*/ 2147483647 h 15"/>
              <a:gd name="T26" fmla="*/ 2147483647 w 80"/>
              <a:gd name="T27" fmla="*/ 2147483647 h 15"/>
              <a:gd name="T28" fmla="*/ 2147483647 w 80"/>
              <a:gd name="T29" fmla="*/ 2147483647 h 15"/>
              <a:gd name="T30" fmla="*/ 0 w 80"/>
              <a:gd name="T31" fmla="*/ 2147483647 h 15"/>
              <a:gd name="T32" fmla="*/ 2147483647 w 80"/>
              <a:gd name="T33" fmla="*/ 2147483647 h 15"/>
              <a:gd name="T34" fmla="*/ 2147483647 w 80"/>
              <a:gd name="T35" fmla="*/ 2147483647 h 15"/>
              <a:gd name="T36" fmla="*/ 2147483647 w 80"/>
              <a:gd name="T37" fmla="*/ 0 h 15"/>
              <a:gd name="T38" fmla="*/ 2147483647 w 80"/>
              <a:gd name="T39" fmla="*/ 0 h 15"/>
              <a:gd name="T40" fmla="*/ 2147483647 w 80"/>
              <a:gd name="T41" fmla="*/ 0 h 15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80"/>
              <a:gd name="T64" fmla="*/ 0 h 15"/>
              <a:gd name="T65" fmla="*/ 80 w 80"/>
              <a:gd name="T66" fmla="*/ 15 h 15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80" h="15">
                <a:moveTo>
                  <a:pt x="8" y="0"/>
                </a:moveTo>
                <a:lnTo>
                  <a:pt x="73" y="0"/>
                </a:lnTo>
                <a:lnTo>
                  <a:pt x="76" y="0"/>
                </a:lnTo>
                <a:lnTo>
                  <a:pt x="78" y="2"/>
                </a:lnTo>
                <a:lnTo>
                  <a:pt x="80" y="4"/>
                </a:lnTo>
                <a:lnTo>
                  <a:pt x="80" y="7"/>
                </a:lnTo>
                <a:lnTo>
                  <a:pt x="80" y="11"/>
                </a:lnTo>
                <a:lnTo>
                  <a:pt x="78" y="13"/>
                </a:lnTo>
                <a:lnTo>
                  <a:pt x="76" y="15"/>
                </a:lnTo>
                <a:lnTo>
                  <a:pt x="74" y="15"/>
                </a:lnTo>
                <a:lnTo>
                  <a:pt x="73" y="15"/>
                </a:lnTo>
                <a:lnTo>
                  <a:pt x="8" y="15"/>
                </a:lnTo>
                <a:lnTo>
                  <a:pt x="5" y="15"/>
                </a:lnTo>
                <a:lnTo>
                  <a:pt x="2" y="13"/>
                </a:lnTo>
                <a:lnTo>
                  <a:pt x="1" y="11"/>
                </a:lnTo>
                <a:lnTo>
                  <a:pt x="0" y="7"/>
                </a:lnTo>
                <a:lnTo>
                  <a:pt x="1" y="4"/>
                </a:lnTo>
                <a:lnTo>
                  <a:pt x="2" y="2"/>
                </a:lnTo>
                <a:lnTo>
                  <a:pt x="5" y="0"/>
                </a:lnTo>
                <a:lnTo>
                  <a:pt x="6" y="0"/>
                </a:lnTo>
                <a:lnTo>
                  <a:pt x="8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rgbClr val="0087E2"/>
              </a:buClr>
              <a:buSzPct val="80000"/>
              <a:buFont typeface="Wingdings" pitchFamily="2" charset="2"/>
              <a:buNone/>
              <a:defRPr/>
            </a:pPr>
            <a:endParaRPr lang="zh-CN" altLang="en-US" sz="3000">
              <a:solidFill>
                <a:srgbClr val="FFFFFF"/>
              </a:solidFill>
              <a:ea typeface="宋体" pitchFamily="2" charset="-122"/>
              <a:cs typeface="+mn-cs"/>
            </a:endParaRPr>
          </a:p>
        </p:txBody>
      </p:sp>
      <p:sp>
        <p:nvSpPr>
          <p:cNvPr id="146" name="未知"/>
          <p:cNvSpPr>
            <a:spLocks/>
          </p:cNvSpPr>
          <p:nvPr/>
        </p:nvSpPr>
        <p:spPr bwMode="auto">
          <a:xfrm>
            <a:off x="5495925" y="2636838"/>
            <a:ext cx="173038" cy="9525"/>
          </a:xfrm>
          <a:custGeom>
            <a:avLst/>
            <a:gdLst>
              <a:gd name="T0" fmla="*/ 0 w 202"/>
              <a:gd name="T1" fmla="*/ 2147483647 h 12"/>
              <a:gd name="T2" fmla="*/ 2147483647 w 202"/>
              <a:gd name="T3" fmla="*/ 2147483647 h 12"/>
              <a:gd name="T4" fmla="*/ 2147483647 w 202"/>
              <a:gd name="T5" fmla="*/ 2147483647 h 12"/>
              <a:gd name="T6" fmla="*/ 2147483647 w 202"/>
              <a:gd name="T7" fmla="*/ 0 h 12"/>
              <a:gd name="T8" fmla="*/ 2147483647 w 202"/>
              <a:gd name="T9" fmla="*/ 0 h 12"/>
              <a:gd name="T10" fmla="*/ 2147483647 w 202"/>
              <a:gd name="T11" fmla="*/ 0 h 12"/>
              <a:gd name="T12" fmla="*/ 2147483647 w 202"/>
              <a:gd name="T13" fmla="*/ 0 h 12"/>
              <a:gd name="T14" fmla="*/ 2147483647 w 202"/>
              <a:gd name="T15" fmla="*/ 2147483647 h 12"/>
              <a:gd name="T16" fmla="*/ 2147483647 w 202"/>
              <a:gd name="T17" fmla="*/ 2147483647 h 12"/>
              <a:gd name="T18" fmla="*/ 2147483647 w 202"/>
              <a:gd name="T19" fmla="*/ 2147483647 h 12"/>
              <a:gd name="T20" fmla="*/ 2147483647 w 202"/>
              <a:gd name="T21" fmla="*/ 2147483647 h 12"/>
              <a:gd name="T22" fmla="*/ 2147483647 w 202"/>
              <a:gd name="T23" fmla="*/ 2147483647 h 12"/>
              <a:gd name="T24" fmla="*/ 2147483647 w 202"/>
              <a:gd name="T25" fmla="*/ 2147483647 h 12"/>
              <a:gd name="T26" fmla="*/ 2147483647 w 202"/>
              <a:gd name="T27" fmla="*/ 2147483647 h 12"/>
              <a:gd name="T28" fmla="*/ 2147483647 w 202"/>
              <a:gd name="T29" fmla="*/ 2147483647 h 12"/>
              <a:gd name="T30" fmla="*/ 2147483647 w 202"/>
              <a:gd name="T31" fmla="*/ 2147483647 h 12"/>
              <a:gd name="T32" fmla="*/ 2147483647 w 202"/>
              <a:gd name="T33" fmla="*/ 2147483647 h 12"/>
              <a:gd name="T34" fmla="*/ 2147483647 w 202"/>
              <a:gd name="T35" fmla="*/ 2147483647 h 12"/>
              <a:gd name="T36" fmla="*/ 2147483647 w 202"/>
              <a:gd name="T37" fmla="*/ 2147483647 h 12"/>
              <a:gd name="T38" fmla="*/ 0 w 202"/>
              <a:gd name="T39" fmla="*/ 2147483647 h 12"/>
              <a:gd name="T40" fmla="*/ 0 w 202"/>
              <a:gd name="T41" fmla="*/ 2147483647 h 1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02"/>
              <a:gd name="T64" fmla="*/ 0 h 12"/>
              <a:gd name="T65" fmla="*/ 202 w 202"/>
              <a:gd name="T66" fmla="*/ 12 h 12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02" h="12">
                <a:moveTo>
                  <a:pt x="0" y="3"/>
                </a:moveTo>
                <a:lnTo>
                  <a:pt x="1" y="2"/>
                </a:lnTo>
                <a:lnTo>
                  <a:pt x="1" y="1"/>
                </a:lnTo>
                <a:lnTo>
                  <a:pt x="2" y="0"/>
                </a:lnTo>
                <a:lnTo>
                  <a:pt x="4" y="0"/>
                </a:lnTo>
                <a:lnTo>
                  <a:pt x="199" y="0"/>
                </a:lnTo>
                <a:lnTo>
                  <a:pt x="200" y="0"/>
                </a:lnTo>
                <a:lnTo>
                  <a:pt x="201" y="1"/>
                </a:lnTo>
                <a:lnTo>
                  <a:pt x="202" y="2"/>
                </a:lnTo>
                <a:lnTo>
                  <a:pt x="202" y="3"/>
                </a:lnTo>
                <a:lnTo>
                  <a:pt x="202" y="9"/>
                </a:lnTo>
                <a:lnTo>
                  <a:pt x="202" y="11"/>
                </a:lnTo>
                <a:lnTo>
                  <a:pt x="201" y="12"/>
                </a:lnTo>
                <a:lnTo>
                  <a:pt x="200" y="12"/>
                </a:lnTo>
                <a:lnTo>
                  <a:pt x="199" y="12"/>
                </a:lnTo>
                <a:lnTo>
                  <a:pt x="4" y="12"/>
                </a:lnTo>
                <a:lnTo>
                  <a:pt x="2" y="12"/>
                </a:lnTo>
                <a:lnTo>
                  <a:pt x="1" y="12"/>
                </a:lnTo>
                <a:lnTo>
                  <a:pt x="1" y="11"/>
                </a:lnTo>
                <a:lnTo>
                  <a:pt x="0" y="9"/>
                </a:lnTo>
                <a:lnTo>
                  <a:pt x="0" y="3"/>
                </a:lnTo>
                <a:close/>
              </a:path>
            </a:pathLst>
          </a:custGeom>
          <a:solidFill>
            <a:srgbClr val="00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rgbClr val="0087E2"/>
              </a:buClr>
              <a:buSzPct val="80000"/>
              <a:buFont typeface="Wingdings" pitchFamily="2" charset="2"/>
              <a:buNone/>
              <a:defRPr/>
            </a:pPr>
            <a:endParaRPr lang="zh-CN" altLang="en-US" sz="3000">
              <a:solidFill>
                <a:srgbClr val="FFFFFF"/>
              </a:solidFill>
              <a:ea typeface="宋体" pitchFamily="2" charset="-122"/>
              <a:cs typeface="+mn-cs"/>
            </a:endParaRPr>
          </a:p>
        </p:txBody>
      </p:sp>
      <p:sp>
        <p:nvSpPr>
          <p:cNvPr id="147" name="未知"/>
          <p:cNvSpPr>
            <a:spLocks/>
          </p:cNvSpPr>
          <p:nvPr/>
        </p:nvSpPr>
        <p:spPr bwMode="auto">
          <a:xfrm>
            <a:off x="5495925" y="2614613"/>
            <a:ext cx="173038" cy="11112"/>
          </a:xfrm>
          <a:custGeom>
            <a:avLst/>
            <a:gdLst>
              <a:gd name="T0" fmla="*/ 0 w 202"/>
              <a:gd name="T1" fmla="*/ 2147483647 h 12"/>
              <a:gd name="T2" fmla="*/ 2147483647 w 202"/>
              <a:gd name="T3" fmla="*/ 2147483647 h 12"/>
              <a:gd name="T4" fmla="*/ 2147483647 w 202"/>
              <a:gd name="T5" fmla="*/ 2147483647 h 12"/>
              <a:gd name="T6" fmla="*/ 2147483647 w 202"/>
              <a:gd name="T7" fmla="*/ 0 h 12"/>
              <a:gd name="T8" fmla="*/ 2147483647 w 202"/>
              <a:gd name="T9" fmla="*/ 0 h 12"/>
              <a:gd name="T10" fmla="*/ 2147483647 w 202"/>
              <a:gd name="T11" fmla="*/ 0 h 12"/>
              <a:gd name="T12" fmla="*/ 2147483647 w 202"/>
              <a:gd name="T13" fmla="*/ 0 h 12"/>
              <a:gd name="T14" fmla="*/ 2147483647 w 202"/>
              <a:gd name="T15" fmla="*/ 2147483647 h 12"/>
              <a:gd name="T16" fmla="*/ 2147483647 w 202"/>
              <a:gd name="T17" fmla="*/ 2147483647 h 12"/>
              <a:gd name="T18" fmla="*/ 2147483647 w 202"/>
              <a:gd name="T19" fmla="*/ 2147483647 h 12"/>
              <a:gd name="T20" fmla="*/ 2147483647 w 202"/>
              <a:gd name="T21" fmla="*/ 2147483647 h 12"/>
              <a:gd name="T22" fmla="*/ 2147483647 w 202"/>
              <a:gd name="T23" fmla="*/ 2147483647 h 12"/>
              <a:gd name="T24" fmla="*/ 2147483647 w 202"/>
              <a:gd name="T25" fmla="*/ 2147483647 h 12"/>
              <a:gd name="T26" fmla="*/ 2147483647 w 202"/>
              <a:gd name="T27" fmla="*/ 2147483647 h 12"/>
              <a:gd name="T28" fmla="*/ 2147483647 w 202"/>
              <a:gd name="T29" fmla="*/ 2147483647 h 12"/>
              <a:gd name="T30" fmla="*/ 2147483647 w 202"/>
              <a:gd name="T31" fmla="*/ 2147483647 h 12"/>
              <a:gd name="T32" fmla="*/ 2147483647 w 202"/>
              <a:gd name="T33" fmla="*/ 2147483647 h 12"/>
              <a:gd name="T34" fmla="*/ 2147483647 w 202"/>
              <a:gd name="T35" fmla="*/ 2147483647 h 12"/>
              <a:gd name="T36" fmla="*/ 2147483647 w 202"/>
              <a:gd name="T37" fmla="*/ 2147483647 h 12"/>
              <a:gd name="T38" fmla="*/ 0 w 202"/>
              <a:gd name="T39" fmla="*/ 2147483647 h 12"/>
              <a:gd name="T40" fmla="*/ 0 w 202"/>
              <a:gd name="T41" fmla="*/ 2147483647 h 1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02"/>
              <a:gd name="T64" fmla="*/ 0 h 12"/>
              <a:gd name="T65" fmla="*/ 202 w 202"/>
              <a:gd name="T66" fmla="*/ 12 h 12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02" h="12">
                <a:moveTo>
                  <a:pt x="0" y="3"/>
                </a:moveTo>
                <a:lnTo>
                  <a:pt x="1" y="2"/>
                </a:lnTo>
                <a:lnTo>
                  <a:pt x="1" y="1"/>
                </a:lnTo>
                <a:lnTo>
                  <a:pt x="2" y="0"/>
                </a:lnTo>
                <a:lnTo>
                  <a:pt x="4" y="0"/>
                </a:lnTo>
                <a:lnTo>
                  <a:pt x="199" y="0"/>
                </a:lnTo>
                <a:lnTo>
                  <a:pt x="200" y="0"/>
                </a:lnTo>
                <a:lnTo>
                  <a:pt x="201" y="1"/>
                </a:lnTo>
                <a:lnTo>
                  <a:pt x="202" y="2"/>
                </a:lnTo>
                <a:lnTo>
                  <a:pt x="202" y="3"/>
                </a:lnTo>
                <a:lnTo>
                  <a:pt x="202" y="9"/>
                </a:lnTo>
                <a:lnTo>
                  <a:pt x="202" y="11"/>
                </a:lnTo>
                <a:lnTo>
                  <a:pt x="201" y="12"/>
                </a:lnTo>
                <a:lnTo>
                  <a:pt x="200" y="12"/>
                </a:lnTo>
                <a:lnTo>
                  <a:pt x="199" y="12"/>
                </a:lnTo>
                <a:lnTo>
                  <a:pt x="4" y="12"/>
                </a:lnTo>
                <a:lnTo>
                  <a:pt x="2" y="12"/>
                </a:lnTo>
                <a:lnTo>
                  <a:pt x="1" y="12"/>
                </a:lnTo>
                <a:lnTo>
                  <a:pt x="1" y="11"/>
                </a:lnTo>
                <a:lnTo>
                  <a:pt x="0" y="9"/>
                </a:lnTo>
                <a:lnTo>
                  <a:pt x="0" y="3"/>
                </a:lnTo>
                <a:close/>
              </a:path>
            </a:pathLst>
          </a:custGeom>
          <a:solidFill>
            <a:srgbClr val="00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rgbClr val="0087E2"/>
              </a:buClr>
              <a:buSzPct val="80000"/>
              <a:buFont typeface="Wingdings" pitchFamily="2" charset="2"/>
              <a:buNone/>
              <a:defRPr/>
            </a:pPr>
            <a:endParaRPr lang="zh-CN" altLang="en-US" sz="3000">
              <a:solidFill>
                <a:srgbClr val="FFFFFF"/>
              </a:solidFill>
              <a:ea typeface="宋体" pitchFamily="2" charset="-122"/>
              <a:cs typeface="+mn-cs"/>
            </a:endParaRPr>
          </a:p>
        </p:txBody>
      </p:sp>
      <p:sp>
        <p:nvSpPr>
          <p:cNvPr id="148" name="未知"/>
          <p:cNvSpPr>
            <a:spLocks/>
          </p:cNvSpPr>
          <p:nvPr/>
        </p:nvSpPr>
        <p:spPr bwMode="auto">
          <a:xfrm>
            <a:off x="5495925" y="2593975"/>
            <a:ext cx="173038" cy="11113"/>
          </a:xfrm>
          <a:custGeom>
            <a:avLst/>
            <a:gdLst>
              <a:gd name="T0" fmla="*/ 0 w 202"/>
              <a:gd name="T1" fmla="*/ 2147483647 h 12"/>
              <a:gd name="T2" fmla="*/ 2147483647 w 202"/>
              <a:gd name="T3" fmla="*/ 2147483647 h 12"/>
              <a:gd name="T4" fmla="*/ 2147483647 w 202"/>
              <a:gd name="T5" fmla="*/ 2147483647 h 12"/>
              <a:gd name="T6" fmla="*/ 2147483647 w 202"/>
              <a:gd name="T7" fmla="*/ 0 h 12"/>
              <a:gd name="T8" fmla="*/ 2147483647 w 202"/>
              <a:gd name="T9" fmla="*/ 0 h 12"/>
              <a:gd name="T10" fmla="*/ 2147483647 w 202"/>
              <a:gd name="T11" fmla="*/ 0 h 12"/>
              <a:gd name="T12" fmla="*/ 2147483647 w 202"/>
              <a:gd name="T13" fmla="*/ 0 h 12"/>
              <a:gd name="T14" fmla="*/ 2147483647 w 202"/>
              <a:gd name="T15" fmla="*/ 2147483647 h 12"/>
              <a:gd name="T16" fmla="*/ 2147483647 w 202"/>
              <a:gd name="T17" fmla="*/ 2147483647 h 12"/>
              <a:gd name="T18" fmla="*/ 2147483647 w 202"/>
              <a:gd name="T19" fmla="*/ 2147483647 h 12"/>
              <a:gd name="T20" fmla="*/ 2147483647 w 202"/>
              <a:gd name="T21" fmla="*/ 2147483647 h 12"/>
              <a:gd name="T22" fmla="*/ 2147483647 w 202"/>
              <a:gd name="T23" fmla="*/ 2147483647 h 12"/>
              <a:gd name="T24" fmla="*/ 2147483647 w 202"/>
              <a:gd name="T25" fmla="*/ 2147483647 h 12"/>
              <a:gd name="T26" fmla="*/ 2147483647 w 202"/>
              <a:gd name="T27" fmla="*/ 2147483647 h 12"/>
              <a:gd name="T28" fmla="*/ 2147483647 w 202"/>
              <a:gd name="T29" fmla="*/ 2147483647 h 12"/>
              <a:gd name="T30" fmla="*/ 2147483647 w 202"/>
              <a:gd name="T31" fmla="*/ 2147483647 h 12"/>
              <a:gd name="T32" fmla="*/ 2147483647 w 202"/>
              <a:gd name="T33" fmla="*/ 2147483647 h 12"/>
              <a:gd name="T34" fmla="*/ 2147483647 w 202"/>
              <a:gd name="T35" fmla="*/ 2147483647 h 12"/>
              <a:gd name="T36" fmla="*/ 2147483647 w 202"/>
              <a:gd name="T37" fmla="*/ 2147483647 h 12"/>
              <a:gd name="T38" fmla="*/ 0 w 202"/>
              <a:gd name="T39" fmla="*/ 2147483647 h 12"/>
              <a:gd name="T40" fmla="*/ 0 w 202"/>
              <a:gd name="T41" fmla="*/ 2147483647 h 1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02"/>
              <a:gd name="T64" fmla="*/ 0 h 12"/>
              <a:gd name="T65" fmla="*/ 202 w 202"/>
              <a:gd name="T66" fmla="*/ 12 h 12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02" h="12">
                <a:moveTo>
                  <a:pt x="0" y="3"/>
                </a:moveTo>
                <a:lnTo>
                  <a:pt x="1" y="2"/>
                </a:lnTo>
                <a:lnTo>
                  <a:pt x="1" y="1"/>
                </a:lnTo>
                <a:lnTo>
                  <a:pt x="2" y="0"/>
                </a:lnTo>
                <a:lnTo>
                  <a:pt x="4" y="0"/>
                </a:lnTo>
                <a:lnTo>
                  <a:pt x="199" y="0"/>
                </a:lnTo>
                <a:lnTo>
                  <a:pt x="200" y="0"/>
                </a:lnTo>
                <a:lnTo>
                  <a:pt x="201" y="1"/>
                </a:lnTo>
                <a:lnTo>
                  <a:pt x="202" y="2"/>
                </a:lnTo>
                <a:lnTo>
                  <a:pt x="202" y="3"/>
                </a:lnTo>
                <a:lnTo>
                  <a:pt x="202" y="9"/>
                </a:lnTo>
                <a:lnTo>
                  <a:pt x="202" y="11"/>
                </a:lnTo>
                <a:lnTo>
                  <a:pt x="201" y="12"/>
                </a:lnTo>
                <a:lnTo>
                  <a:pt x="200" y="12"/>
                </a:lnTo>
                <a:lnTo>
                  <a:pt x="199" y="12"/>
                </a:lnTo>
                <a:lnTo>
                  <a:pt x="4" y="12"/>
                </a:lnTo>
                <a:lnTo>
                  <a:pt x="2" y="12"/>
                </a:lnTo>
                <a:lnTo>
                  <a:pt x="1" y="12"/>
                </a:lnTo>
                <a:lnTo>
                  <a:pt x="1" y="11"/>
                </a:lnTo>
                <a:lnTo>
                  <a:pt x="0" y="9"/>
                </a:lnTo>
                <a:lnTo>
                  <a:pt x="0" y="3"/>
                </a:lnTo>
                <a:close/>
              </a:path>
            </a:pathLst>
          </a:custGeom>
          <a:solidFill>
            <a:srgbClr val="00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rgbClr val="0087E2"/>
              </a:buClr>
              <a:buSzPct val="80000"/>
              <a:buFont typeface="Wingdings" pitchFamily="2" charset="2"/>
              <a:buNone/>
              <a:defRPr/>
            </a:pPr>
            <a:endParaRPr lang="zh-CN" altLang="en-US" sz="3000">
              <a:solidFill>
                <a:srgbClr val="FFFFFF"/>
              </a:solidFill>
              <a:ea typeface="宋体" pitchFamily="2" charset="-122"/>
              <a:cs typeface="+mn-cs"/>
            </a:endParaRPr>
          </a:p>
        </p:txBody>
      </p:sp>
      <p:sp>
        <p:nvSpPr>
          <p:cNvPr id="149" name="未知"/>
          <p:cNvSpPr>
            <a:spLocks/>
          </p:cNvSpPr>
          <p:nvPr/>
        </p:nvSpPr>
        <p:spPr bwMode="auto">
          <a:xfrm>
            <a:off x="5495925" y="2571750"/>
            <a:ext cx="173038" cy="12700"/>
          </a:xfrm>
          <a:custGeom>
            <a:avLst/>
            <a:gdLst>
              <a:gd name="T0" fmla="*/ 0 w 202"/>
              <a:gd name="T1" fmla="*/ 2147483647 h 12"/>
              <a:gd name="T2" fmla="*/ 2147483647 w 202"/>
              <a:gd name="T3" fmla="*/ 2147483647 h 12"/>
              <a:gd name="T4" fmla="*/ 2147483647 w 202"/>
              <a:gd name="T5" fmla="*/ 2147483647 h 12"/>
              <a:gd name="T6" fmla="*/ 2147483647 w 202"/>
              <a:gd name="T7" fmla="*/ 0 h 12"/>
              <a:gd name="T8" fmla="*/ 2147483647 w 202"/>
              <a:gd name="T9" fmla="*/ 0 h 12"/>
              <a:gd name="T10" fmla="*/ 2147483647 w 202"/>
              <a:gd name="T11" fmla="*/ 0 h 12"/>
              <a:gd name="T12" fmla="*/ 2147483647 w 202"/>
              <a:gd name="T13" fmla="*/ 0 h 12"/>
              <a:gd name="T14" fmla="*/ 2147483647 w 202"/>
              <a:gd name="T15" fmla="*/ 2147483647 h 12"/>
              <a:gd name="T16" fmla="*/ 2147483647 w 202"/>
              <a:gd name="T17" fmla="*/ 2147483647 h 12"/>
              <a:gd name="T18" fmla="*/ 2147483647 w 202"/>
              <a:gd name="T19" fmla="*/ 2147483647 h 12"/>
              <a:gd name="T20" fmla="*/ 2147483647 w 202"/>
              <a:gd name="T21" fmla="*/ 2147483647 h 12"/>
              <a:gd name="T22" fmla="*/ 2147483647 w 202"/>
              <a:gd name="T23" fmla="*/ 2147483647 h 12"/>
              <a:gd name="T24" fmla="*/ 2147483647 w 202"/>
              <a:gd name="T25" fmla="*/ 2147483647 h 12"/>
              <a:gd name="T26" fmla="*/ 2147483647 w 202"/>
              <a:gd name="T27" fmla="*/ 2147483647 h 12"/>
              <a:gd name="T28" fmla="*/ 2147483647 w 202"/>
              <a:gd name="T29" fmla="*/ 2147483647 h 12"/>
              <a:gd name="T30" fmla="*/ 2147483647 w 202"/>
              <a:gd name="T31" fmla="*/ 2147483647 h 12"/>
              <a:gd name="T32" fmla="*/ 2147483647 w 202"/>
              <a:gd name="T33" fmla="*/ 2147483647 h 12"/>
              <a:gd name="T34" fmla="*/ 2147483647 w 202"/>
              <a:gd name="T35" fmla="*/ 2147483647 h 12"/>
              <a:gd name="T36" fmla="*/ 2147483647 w 202"/>
              <a:gd name="T37" fmla="*/ 2147483647 h 12"/>
              <a:gd name="T38" fmla="*/ 0 w 202"/>
              <a:gd name="T39" fmla="*/ 2147483647 h 12"/>
              <a:gd name="T40" fmla="*/ 0 w 202"/>
              <a:gd name="T41" fmla="*/ 2147483647 h 1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02"/>
              <a:gd name="T64" fmla="*/ 0 h 12"/>
              <a:gd name="T65" fmla="*/ 202 w 202"/>
              <a:gd name="T66" fmla="*/ 12 h 12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02" h="12">
                <a:moveTo>
                  <a:pt x="0" y="3"/>
                </a:moveTo>
                <a:lnTo>
                  <a:pt x="1" y="2"/>
                </a:lnTo>
                <a:lnTo>
                  <a:pt x="1" y="1"/>
                </a:lnTo>
                <a:lnTo>
                  <a:pt x="2" y="0"/>
                </a:lnTo>
                <a:lnTo>
                  <a:pt x="4" y="0"/>
                </a:lnTo>
                <a:lnTo>
                  <a:pt x="199" y="0"/>
                </a:lnTo>
                <a:lnTo>
                  <a:pt x="200" y="0"/>
                </a:lnTo>
                <a:lnTo>
                  <a:pt x="201" y="1"/>
                </a:lnTo>
                <a:lnTo>
                  <a:pt x="202" y="2"/>
                </a:lnTo>
                <a:lnTo>
                  <a:pt x="202" y="3"/>
                </a:lnTo>
                <a:lnTo>
                  <a:pt x="202" y="9"/>
                </a:lnTo>
                <a:lnTo>
                  <a:pt x="202" y="11"/>
                </a:lnTo>
                <a:lnTo>
                  <a:pt x="201" y="12"/>
                </a:lnTo>
                <a:lnTo>
                  <a:pt x="200" y="12"/>
                </a:lnTo>
                <a:lnTo>
                  <a:pt x="199" y="12"/>
                </a:lnTo>
                <a:lnTo>
                  <a:pt x="4" y="12"/>
                </a:lnTo>
                <a:lnTo>
                  <a:pt x="2" y="12"/>
                </a:lnTo>
                <a:lnTo>
                  <a:pt x="1" y="12"/>
                </a:lnTo>
                <a:lnTo>
                  <a:pt x="1" y="11"/>
                </a:lnTo>
                <a:lnTo>
                  <a:pt x="0" y="9"/>
                </a:lnTo>
                <a:lnTo>
                  <a:pt x="0" y="3"/>
                </a:lnTo>
                <a:close/>
              </a:path>
            </a:pathLst>
          </a:custGeom>
          <a:solidFill>
            <a:srgbClr val="00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rgbClr val="0087E2"/>
              </a:buClr>
              <a:buSzPct val="80000"/>
              <a:buFont typeface="Wingdings" pitchFamily="2" charset="2"/>
              <a:buNone/>
              <a:defRPr/>
            </a:pPr>
            <a:endParaRPr lang="zh-CN" altLang="en-US" sz="3000">
              <a:solidFill>
                <a:srgbClr val="FFFFFF"/>
              </a:solidFill>
              <a:ea typeface="宋体" pitchFamily="2" charset="-122"/>
              <a:cs typeface="+mn-cs"/>
            </a:endParaRPr>
          </a:p>
        </p:txBody>
      </p:sp>
      <p:sp>
        <p:nvSpPr>
          <p:cNvPr id="150" name="未知"/>
          <p:cNvSpPr>
            <a:spLocks/>
          </p:cNvSpPr>
          <p:nvPr/>
        </p:nvSpPr>
        <p:spPr bwMode="auto">
          <a:xfrm>
            <a:off x="5495925" y="2551113"/>
            <a:ext cx="173038" cy="11112"/>
          </a:xfrm>
          <a:custGeom>
            <a:avLst/>
            <a:gdLst>
              <a:gd name="T0" fmla="*/ 0 w 202"/>
              <a:gd name="T1" fmla="*/ 2147483647 h 12"/>
              <a:gd name="T2" fmla="*/ 2147483647 w 202"/>
              <a:gd name="T3" fmla="*/ 2147483647 h 12"/>
              <a:gd name="T4" fmla="*/ 2147483647 w 202"/>
              <a:gd name="T5" fmla="*/ 2147483647 h 12"/>
              <a:gd name="T6" fmla="*/ 2147483647 w 202"/>
              <a:gd name="T7" fmla="*/ 0 h 12"/>
              <a:gd name="T8" fmla="*/ 2147483647 w 202"/>
              <a:gd name="T9" fmla="*/ 0 h 12"/>
              <a:gd name="T10" fmla="*/ 2147483647 w 202"/>
              <a:gd name="T11" fmla="*/ 0 h 12"/>
              <a:gd name="T12" fmla="*/ 2147483647 w 202"/>
              <a:gd name="T13" fmla="*/ 0 h 12"/>
              <a:gd name="T14" fmla="*/ 2147483647 w 202"/>
              <a:gd name="T15" fmla="*/ 2147483647 h 12"/>
              <a:gd name="T16" fmla="*/ 2147483647 w 202"/>
              <a:gd name="T17" fmla="*/ 2147483647 h 12"/>
              <a:gd name="T18" fmla="*/ 2147483647 w 202"/>
              <a:gd name="T19" fmla="*/ 2147483647 h 12"/>
              <a:gd name="T20" fmla="*/ 2147483647 w 202"/>
              <a:gd name="T21" fmla="*/ 2147483647 h 12"/>
              <a:gd name="T22" fmla="*/ 2147483647 w 202"/>
              <a:gd name="T23" fmla="*/ 2147483647 h 12"/>
              <a:gd name="T24" fmla="*/ 2147483647 w 202"/>
              <a:gd name="T25" fmla="*/ 2147483647 h 12"/>
              <a:gd name="T26" fmla="*/ 2147483647 w 202"/>
              <a:gd name="T27" fmla="*/ 2147483647 h 12"/>
              <a:gd name="T28" fmla="*/ 2147483647 w 202"/>
              <a:gd name="T29" fmla="*/ 2147483647 h 12"/>
              <a:gd name="T30" fmla="*/ 2147483647 w 202"/>
              <a:gd name="T31" fmla="*/ 2147483647 h 12"/>
              <a:gd name="T32" fmla="*/ 2147483647 w 202"/>
              <a:gd name="T33" fmla="*/ 2147483647 h 12"/>
              <a:gd name="T34" fmla="*/ 2147483647 w 202"/>
              <a:gd name="T35" fmla="*/ 2147483647 h 12"/>
              <a:gd name="T36" fmla="*/ 2147483647 w 202"/>
              <a:gd name="T37" fmla="*/ 2147483647 h 12"/>
              <a:gd name="T38" fmla="*/ 0 w 202"/>
              <a:gd name="T39" fmla="*/ 2147483647 h 12"/>
              <a:gd name="T40" fmla="*/ 0 w 202"/>
              <a:gd name="T41" fmla="*/ 2147483647 h 1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02"/>
              <a:gd name="T64" fmla="*/ 0 h 12"/>
              <a:gd name="T65" fmla="*/ 202 w 202"/>
              <a:gd name="T66" fmla="*/ 12 h 12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02" h="12">
                <a:moveTo>
                  <a:pt x="0" y="3"/>
                </a:moveTo>
                <a:lnTo>
                  <a:pt x="1" y="2"/>
                </a:lnTo>
                <a:lnTo>
                  <a:pt x="1" y="1"/>
                </a:lnTo>
                <a:lnTo>
                  <a:pt x="2" y="0"/>
                </a:lnTo>
                <a:lnTo>
                  <a:pt x="4" y="0"/>
                </a:lnTo>
                <a:lnTo>
                  <a:pt x="199" y="0"/>
                </a:lnTo>
                <a:lnTo>
                  <a:pt x="200" y="0"/>
                </a:lnTo>
                <a:lnTo>
                  <a:pt x="201" y="1"/>
                </a:lnTo>
                <a:lnTo>
                  <a:pt x="202" y="2"/>
                </a:lnTo>
                <a:lnTo>
                  <a:pt x="202" y="3"/>
                </a:lnTo>
                <a:lnTo>
                  <a:pt x="202" y="9"/>
                </a:lnTo>
                <a:lnTo>
                  <a:pt x="202" y="11"/>
                </a:lnTo>
                <a:lnTo>
                  <a:pt x="201" y="12"/>
                </a:lnTo>
                <a:lnTo>
                  <a:pt x="200" y="12"/>
                </a:lnTo>
                <a:lnTo>
                  <a:pt x="199" y="12"/>
                </a:lnTo>
                <a:lnTo>
                  <a:pt x="4" y="12"/>
                </a:lnTo>
                <a:lnTo>
                  <a:pt x="2" y="12"/>
                </a:lnTo>
                <a:lnTo>
                  <a:pt x="1" y="12"/>
                </a:lnTo>
                <a:lnTo>
                  <a:pt x="1" y="11"/>
                </a:lnTo>
                <a:lnTo>
                  <a:pt x="0" y="9"/>
                </a:lnTo>
                <a:lnTo>
                  <a:pt x="0" y="3"/>
                </a:lnTo>
                <a:close/>
              </a:path>
            </a:pathLst>
          </a:custGeom>
          <a:solidFill>
            <a:srgbClr val="00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rgbClr val="0087E2"/>
              </a:buClr>
              <a:buSzPct val="80000"/>
              <a:buFont typeface="Wingdings" pitchFamily="2" charset="2"/>
              <a:buNone/>
              <a:defRPr/>
            </a:pPr>
            <a:endParaRPr lang="zh-CN" altLang="en-US" sz="3000">
              <a:solidFill>
                <a:srgbClr val="FFFFFF"/>
              </a:solidFill>
              <a:ea typeface="宋体" pitchFamily="2" charset="-122"/>
              <a:cs typeface="+mn-cs"/>
            </a:endParaRPr>
          </a:p>
        </p:txBody>
      </p:sp>
      <p:sp>
        <p:nvSpPr>
          <p:cNvPr id="151" name="未知"/>
          <p:cNvSpPr>
            <a:spLocks/>
          </p:cNvSpPr>
          <p:nvPr/>
        </p:nvSpPr>
        <p:spPr bwMode="auto">
          <a:xfrm>
            <a:off x="5495925" y="2530475"/>
            <a:ext cx="173038" cy="11113"/>
          </a:xfrm>
          <a:custGeom>
            <a:avLst/>
            <a:gdLst>
              <a:gd name="T0" fmla="*/ 0 w 202"/>
              <a:gd name="T1" fmla="*/ 2147483647 h 12"/>
              <a:gd name="T2" fmla="*/ 2147483647 w 202"/>
              <a:gd name="T3" fmla="*/ 2147483647 h 12"/>
              <a:gd name="T4" fmla="*/ 2147483647 w 202"/>
              <a:gd name="T5" fmla="*/ 2147483647 h 12"/>
              <a:gd name="T6" fmla="*/ 2147483647 w 202"/>
              <a:gd name="T7" fmla="*/ 0 h 12"/>
              <a:gd name="T8" fmla="*/ 2147483647 w 202"/>
              <a:gd name="T9" fmla="*/ 0 h 12"/>
              <a:gd name="T10" fmla="*/ 2147483647 w 202"/>
              <a:gd name="T11" fmla="*/ 0 h 12"/>
              <a:gd name="T12" fmla="*/ 2147483647 w 202"/>
              <a:gd name="T13" fmla="*/ 0 h 12"/>
              <a:gd name="T14" fmla="*/ 2147483647 w 202"/>
              <a:gd name="T15" fmla="*/ 2147483647 h 12"/>
              <a:gd name="T16" fmla="*/ 2147483647 w 202"/>
              <a:gd name="T17" fmla="*/ 2147483647 h 12"/>
              <a:gd name="T18" fmla="*/ 2147483647 w 202"/>
              <a:gd name="T19" fmla="*/ 2147483647 h 12"/>
              <a:gd name="T20" fmla="*/ 2147483647 w 202"/>
              <a:gd name="T21" fmla="*/ 2147483647 h 12"/>
              <a:gd name="T22" fmla="*/ 2147483647 w 202"/>
              <a:gd name="T23" fmla="*/ 2147483647 h 12"/>
              <a:gd name="T24" fmla="*/ 2147483647 w 202"/>
              <a:gd name="T25" fmla="*/ 2147483647 h 12"/>
              <a:gd name="T26" fmla="*/ 2147483647 w 202"/>
              <a:gd name="T27" fmla="*/ 2147483647 h 12"/>
              <a:gd name="T28" fmla="*/ 2147483647 w 202"/>
              <a:gd name="T29" fmla="*/ 2147483647 h 12"/>
              <a:gd name="T30" fmla="*/ 2147483647 w 202"/>
              <a:gd name="T31" fmla="*/ 2147483647 h 12"/>
              <a:gd name="T32" fmla="*/ 2147483647 w 202"/>
              <a:gd name="T33" fmla="*/ 2147483647 h 12"/>
              <a:gd name="T34" fmla="*/ 2147483647 w 202"/>
              <a:gd name="T35" fmla="*/ 2147483647 h 12"/>
              <a:gd name="T36" fmla="*/ 2147483647 w 202"/>
              <a:gd name="T37" fmla="*/ 2147483647 h 12"/>
              <a:gd name="T38" fmla="*/ 0 w 202"/>
              <a:gd name="T39" fmla="*/ 2147483647 h 12"/>
              <a:gd name="T40" fmla="*/ 0 w 202"/>
              <a:gd name="T41" fmla="*/ 2147483647 h 1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02"/>
              <a:gd name="T64" fmla="*/ 0 h 12"/>
              <a:gd name="T65" fmla="*/ 202 w 202"/>
              <a:gd name="T66" fmla="*/ 12 h 12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02" h="12">
                <a:moveTo>
                  <a:pt x="0" y="3"/>
                </a:moveTo>
                <a:lnTo>
                  <a:pt x="1" y="2"/>
                </a:lnTo>
                <a:lnTo>
                  <a:pt x="1" y="1"/>
                </a:lnTo>
                <a:lnTo>
                  <a:pt x="2" y="0"/>
                </a:lnTo>
                <a:lnTo>
                  <a:pt x="4" y="0"/>
                </a:lnTo>
                <a:lnTo>
                  <a:pt x="199" y="0"/>
                </a:lnTo>
                <a:lnTo>
                  <a:pt x="200" y="0"/>
                </a:lnTo>
                <a:lnTo>
                  <a:pt x="201" y="1"/>
                </a:lnTo>
                <a:lnTo>
                  <a:pt x="202" y="2"/>
                </a:lnTo>
                <a:lnTo>
                  <a:pt x="202" y="3"/>
                </a:lnTo>
                <a:lnTo>
                  <a:pt x="202" y="9"/>
                </a:lnTo>
                <a:lnTo>
                  <a:pt x="202" y="11"/>
                </a:lnTo>
                <a:lnTo>
                  <a:pt x="201" y="12"/>
                </a:lnTo>
                <a:lnTo>
                  <a:pt x="200" y="12"/>
                </a:lnTo>
                <a:lnTo>
                  <a:pt x="199" y="12"/>
                </a:lnTo>
                <a:lnTo>
                  <a:pt x="4" y="12"/>
                </a:lnTo>
                <a:lnTo>
                  <a:pt x="2" y="12"/>
                </a:lnTo>
                <a:lnTo>
                  <a:pt x="1" y="12"/>
                </a:lnTo>
                <a:lnTo>
                  <a:pt x="1" y="11"/>
                </a:lnTo>
                <a:lnTo>
                  <a:pt x="0" y="9"/>
                </a:lnTo>
                <a:lnTo>
                  <a:pt x="0" y="3"/>
                </a:lnTo>
                <a:close/>
              </a:path>
            </a:pathLst>
          </a:custGeom>
          <a:solidFill>
            <a:srgbClr val="00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rgbClr val="0087E2"/>
              </a:buClr>
              <a:buSzPct val="80000"/>
              <a:buFont typeface="Wingdings" pitchFamily="2" charset="2"/>
              <a:buNone/>
              <a:defRPr/>
            </a:pPr>
            <a:endParaRPr lang="zh-CN" altLang="en-US" sz="3000">
              <a:solidFill>
                <a:srgbClr val="FFFFFF"/>
              </a:solidFill>
              <a:ea typeface="宋体" pitchFamily="2" charset="-122"/>
              <a:cs typeface="+mn-cs"/>
            </a:endParaRPr>
          </a:p>
        </p:txBody>
      </p:sp>
      <p:sp>
        <p:nvSpPr>
          <p:cNvPr id="152" name="未知"/>
          <p:cNvSpPr>
            <a:spLocks/>
          </p:cNvSpPr>
          <p:nvPr/>
        </p:nvSpPr>
        <p:spPr bwMode="auto">
          <a:xfrm>
            <a:off x="5495925" y="2508250"/>
            <a:ext cx="173038" cy="11113"/>
          </a:xfrm>
          <a:custGeom>
            <a:avLst/>
            <a:gdLst>
              <a:gd name="T0" fmla="*/ 0 w 202"/>
              <a:gd name="T1" fmla="*/ 2147483647 h 12"/>
              <a:gd name="T2" fmla="*/ 2147483647 w 202"/>
              <a:gd name="T3" fmla="*/ 2147483647 h 12"/>
              <a:gd name="T4" fmla="*/ 2147483647 w 202"/>
              <a:gd name="T5" fmla="*/ 2147483647 h 12"/>
              <a:gd name="T6" fmla="*/ 2147483647 w 202"/>
              <a:gd name="T7" fmla="*/ 0 h 12"/>
              <a:gd name="T8" fmla="*/ 2147483647 w 202"/>
              <a:gd name="T9" fmla="*/ 0 h 12"/>
              <a:gd name="T10" fmla="*/ 2147483647 w 202"/>
              <a:gd name="T11" fmla="*/ 0 h 12"/>
              <a:gd name="T12" fmla="*/ 2147483647 w 202"/>
              <a:gd name="T13" fmla="*/ 0 h 12"/>
              <a:gd name="T14" fmla="*/ 2147483647 w 202"/>
              <a:gd name="T15" fmla="*/ 2147483647 h 12"/>
              <a:gd name="T16" fmla="*/ 2147483647 w 202"/>
              <a:gd name="T17" fmla="*/ 2147483647 h 12"/>
              <a:gd name="T18" fmla="*/ 2147483647 w 202"/>
              <a:gd name="T19" fmla="*/ 2147483647 h 12"/>
              <a:gd name="T20" fmla="*/ 2147483647 w 202"/>
              <a:gd name="T21" fmla="*/ 2147483647 h 12"/>
              <a:gd name="T22" fmla="*/ 2147483647 w 202"/>
              <a:gd name="T23" fmla="*/ 2147483647 h 12"/>
              <a:gd name="T24" fmla="*/ 2147483647 w 202"/>
              <a:gd name="T25" fmla="*/ 2147483647 h 12"/>
              <a:gd name="T26" fmla="*/ 2147483647 w 202"/>
              <a:gd name="T27" fmla="*/ 2147483647 h 12"/>
              <a:gd name="T28" fmla="*/ 2147483647 w 202"/>
              <a:gd name="T29" fmla="*/ 2147483647 h 12"/>
              <a:gd name="T30" fmla="*/ 2147483647 w 202"/>
              <a:gd name="T31" fmla="*/ 2147483647 h 12"/>
              <a:gd name="T32" fmla="*/ 2147483647 w 202"/>
              <a:gd name="T33" fmla="*/ 2147483647 h 12"/>
              <a:gd name="T34" fmla="*/ 2147483647 w 202"/>
              <a:gd name="T35" fmla="*/ 2147483647 h 12"/>
              <a:gd name="T36" fmla="*/ 2147483647 w 202"/>
              <a:gd name="T37" fmla="*/ 2147483647 h 12"/>
              <a:gd name="T38" fmla="*/ 0 w 202"/>
              <a:gd name="T39" fmla="*/ 2147483647 h 12"/>
              <a:gd name="T40" fmla="*/ 0 w 202"/>
              <a:gd name="T41" fmla="*/ 2147483647 h 1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02"/>
              <a:gd name="T64" fmla="*/ 0 h 12"/>
              <a:gd name="T65" fmla="*/ 202 w 202"/>
              <a:gd name="T66" fmla="*/ 12 h 12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02" h="12">
                <a:moveTo>
                  <a:pt x="0" y="3"/>
                </a:moveTo>
                <a:lnTo>
                  <a:pt x="1" y="2"/>
                </a:lnTo>
                <a:lnTo>
                  <a:pt x="1" y="1"/>
                </a:lnTo>
                <a:lnTo>
                  <a:pt x="2" y="0"/>
                </a:lnTo>
                <a:lnTo>
                  <a:pt x="4" y="0"/>
                </a:lnTo>
                <a:lnTo>
                  <a:pt x="199" y="0"/>
                </a:lnTo>
                <a:lnTo>
                  <a:pt x="200" y="0"/>
                </a:lnTo>
                <a:lnTo>
                  <a:pt x="201" y="1"/>
                </a:lnTo>
                <a:lnTo>
                  <a:pt x="202" y="2"/>
                </a:lnTo>
                <a:lnTo>
                  <a:pt x="202" y="3"/>
                </a:lnTo>
                <a:lnTo>
                  <a:pt x="202" y="9"/>
                </a:lnTo>
                <a:lnTo>
                  <a:pt x="202" y="11"/>
                </a:lnTo>
                <a:lnTo>
                  <a:pt x="201" y="12"/>
                </a:lnTo>
                <a:lnTo>
                  <a:pt x="200" y="12"/>
                </a:lnTo>
                <a:lnTo>
                  <a:pt x="199" y="12"/>
                </a:lnTo>
                <a:lnTo>
                  <a:pt x="4" y="12"/>
                </a:lnTo>
                <a:lnTo>
                  <a:pt x="2" y="12"/>
                </a:lnTo>
                <a:lnTo>
                  <a:pt x="1" y="12"/>
                </a:lnTo>
                <a:lnTo>
                  <a:pt x="1" y="11"/>
                </a:lnTo>
                <a:lnTo>
                  <a:pt x="0" y="9"/>
                </a:lnTo>
                <a:lnTo>
                  <a:pt x="0" y="3"/>
                </a:lnTo>
                <a:close/>
              </a:path>
            </a:pathLst>
          </a:custGeom>
          <a:solidFill>
            <a:srgbClr val="00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rgbClr val="0087E2"/>
              </a:buClr>
              <a:buSzPct val="80000"/>
              <a:buFont typeface="Wingdings" pitchFamily="2" charset="2"/>
              <a:buNone/>
              <a:defRPr/>
            </a:pPr>
            <a:endParaRPr lang="zh-CN" altLang="en-US" sz="3000">
              <a:solidFill>
                <a:srgbClr val="FFFFFF"/>
              </a:solidFill>
              <a:ea typeface="宋体" pitchFamily="2" charset="-122"/>
              <a:cs typeface="+mn-cs"/>
            </a:endParaRPr>
          </a:p>
        </p:txBody>
      </p:sp>
      <p:sp>
        <p:nvSpPr>
          <p:cNvPr id="153" name="Text Box 71"/>
          <p:cNvSpPr txBox="1">
            <a:spLocks noChangeArrowheads="1"/>
          </p:cNvSpPr>
          <p:nvPr/>
        </p:nvSpPr>
        <p:spPr bwMode="auto">
          <a:xfrm>
            <a:off x="6019800" y="2667000"/>
            <a:ext cx="137160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kumimoji="1" lang="zh-CN" altLang="en-US" sz="1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+mn-cs"/>
              </a:rPr>
              <a:t>资源池</a:t>
            </a:r>
          </a:p>
        </p:txBody>
      </p:sp>
      <p:sp>
        <p:nvSpPr>
          <p:cNvPr id="154" name="AutoShape 73"/>
          <p:cNvSpPr>
            <a:spLocks noChangeArrowheads="1"/>
          </p:cNvSpPr>
          <p:nvPr/>
        </p:nvSpPr>
        <p:spPr bwMode="auto">
          <a:xfrm>
            <a:off x="762000" y="4953000"/>
            <a:ext cx="1524000" cy="1295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2E8FF"/>
              </a:gs>
              <a:gs pos="100000">
                <a:srgbClr val="99CCFF"/>
              </a:gs>
            </a:gsLst>
            <a:lin ang="5400000" scaled="1"/>
          </a:gra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>
              <a:spcBef>
                <a:spcPct val="40000"/>
              </a:spcBef>
              <a:buClr>
                <a:srgbClr val="0087E2"/>
              </a:buClr>
              <a:buFont typeface="Wingdings" pitchFamily="2" charset="2"/>
              <a:buNone/>
              <a:defRPr/>
            </a:pPr>
            <a:r>
              <a:rPr lang="en-US" altLang="zh-CN" sz="12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+mn-cs"/>
              </a:rPr>
              <a:t>IBM</a:t>
            </a:r>
            <a:r>
              <a:rPr lang="zh-CN" altLang="en-US" sz="12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+mn-cs"/>
              </a:rPr>
              <a:t>推出虚拟化技术，提高了昂贵的大型机的利用率；</a:t>
            </a:r>
            <a:endParaRPr kumimoji="1" lang="zh-CN" altLang="en-US" sz="1200">
              <a:solidFill>
                <a:srgbClr val="000000"/>
              </a:solidFill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155" name="AutoShape 75"/>
          <p:cNvSpPr>
            <a:spLocks noChangeArrowheads="1"/>
          </p:cNvSpPr>
          <p:nvPr/>
        </p:nvSpPr>
        <p:spPr bwMode="auto">
          <a:xfrm>
            <a:off x="2362200" y="4953000"/>
            <a:ext cx="1752600" cy="1295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2E8FF"/>
              </a:gs>
              <a:gs pos="100000">
                <a:srgbClr val="99CCFF"/>
              </a:gs>
            </a:gsLst>
            <a:lin ang="5400000" scaled="1"/>
          </a:gra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>
              <a:spcBef>
                <a:spcPct val="40000"/>
              </a:spcBef>
              <a:buClr>
                <a:srgbClr val="0087E2"/>
              </a:buClr>
              <a:buFont typeface="Wingdings" pitchFamily="2" charset="2"/>
              <a:buNone/>
              <a:defRPr/>
            </a:pPr>
            <a:r>
              <a:rPr lang="en-US" altLang="zh-CN" sz="12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+mn-cs"/>
              </a:rPr>
              <a:t>VMware</a:t>
            </a:r>
            <a:r>
              <a:rPr lang="zh-CN" altLang="en-US" sz="12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+mn-cs"/>
              </a:rPr>
              <a:t>公司解决了</a:t>
            </a:r>
            <a:r>
              <a:rPr lang="en-US" altLang="zh-CN" sz="12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+mn-cs"/>
              </a:rPr>
              <a:t>X86</a:t>
            </a:r>
            <a:r>
              <a:rPr lang="zh-CN" altLang="en-US" sz="12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+mn-cs"/>
              </a:rPr>
              <a:t>虚拟化问题，推出了</a:t>
            </a:r>
            <a:r>
              <a:rPr lang="en-US" altLang="zh-CN" sz="12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+mn-cs"/>
              </a:rPr>
              <a:t>X86</a:t>
            </a:r>
            <a:r>
              <a:rPr lang="zh-CN" altLang="en-US" sz="12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+mn-cs"/>
              </a:rPr>
              <a:t>平台的虚拟机软件，使虚拟化技术开始走向普通用户。</a:t>
            </a:r>
          </a:p>
        </p:txBody>
      </p:sp>
      <p:sp>
        <p:nvSpPr>
          <p:cNvPr id="156" name="AutoShape 76"/>
          <p:cNvSpPr>
            <a:spLocks noChangeArrowheads="1"/>
          </p:cNvSpPr>
          <p:nvPr/>
        </p:nvSpPr>
        <p:spPr bwMode="auto">
          <a:xfrm>
            <a:off x="4267200" y="4953000"/>
            <a:ext cx="1447800" cy="1295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2E8FF"/>
              </a:gs>
              <a:gs pos="100000">
                <a:srgbClr val="99CCFF"/>
              </a:gs>
            </a:gsLst>
            <a:lin ang="5400000" scaled="1"/>
          </a:gra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>
              <a:spcBef>
                <a:spcPct val="40000"/>
              </a:spcBef>
              <a:buClr>
                <a:srgbClr val="0087E2"/>
              </a:buClr>
              <a:buFont typeface="Wingdings" pitchFamily="2" charset="2"/>
              <a:buNone/>
              <a:defRPr/>
            </a:pPr>
            <a:r>
              <a:rPr lang="zh-CN" altLang="en-US" sz="12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+mn-cs"/>
              </a:rPr>
              <a:t>开源虚拟化技术</a:t>
            </a:r>
            <a:r>
              <a:rPr lang="en-US" altLang="zh-CN" sz="12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+mn-cs"/>
              </a:rPr>
              <a:t>Xen</a:t>
            </a:r>
            <a:r>
              <a:rPr lang="zh-CN" altLang="en-US" sz="12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+mn-cs"/>
              </a:rPr>
              <a:t>推出，使虚拟化技术的研究和应用更加普及；</a:t>
            </a:r>
          </a:p>
        </p:txBody>
      </p:sp>
      <p:sp>
        <p:nvSpPr>
          <p:cNvPr id="157" name="AutoShape 77"/>
          <p:cNvSpPr>
            <a:spLocks noChangeArrowheads="1"/>
          </p:cNvSpPr>
          <p:nvPr/>
        </p:nvSpPr>
        <p:spPr bwMode="auto">
          <a:xfrm>
            <a:off x="5943600" y="4953000"/>
            <a:ext cx="1600200" cy="1295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2E8FF"/>
              </a:gs>
              <a:gs pos="100000">
                <a:srgbClr val="99CCFF"/>
              </a:gs>
            </a:gsLst>
            <a:lin ang="5400000" scaled="1"/>
          </a:gra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>
              <a:spcBef>
                <a:spcPct val="40000"/>
              </a:spcBef>
              <a:buClr>
                <a:srgbClr val="0087E2"/>
              </a:buClr>
              <a:buFont typeface="Wingdings" pitchFamily="2" charset="2"/>
              <a:buNone/>
              <a:defRPr/>
            </a:pPr>
            <a:r>
              <a:rPr lang="en-US" altLang="zh-CN" sz="12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+mn-cs"/>
              </a:rPr>
              <a:t>Intel</a:t>
            </a:r>
            <a:r>
              <a:rPr lang="zh-CN" altLang="en-US" sz="12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+mn-cs"/>
              </a:rPr>
              <a:t>和</a:t>
            </a:r>
            <a:r>
              <a:rPr lang="en-US" altLang="zh-CN" sz="12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+mn-cs"/>
              </a:rPr>
              <a:t>AMD</a:t>
            </a:r>
            <a:r>
              <a:rPr lang="zh-CN" altLang="en-US" sz="12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+mn-cs"/>
              </a:rPr>
              <a:t>推出支持虚拟化技术的处理器和芯片组，实现了硬件辅助虚拟化技术；</a:t>
            </a:r>
          </a:p>
        </p:txBody>
      </p:sp>
      <p:sp>
        <p:nvSpPr>
          <p:cNvPr id="158" name="AutoShape 79"/>
          <p:cNvSpPr>
            <a:spLocks noChangeArrowheads="1"/>
          </p:cNvSpPr>
          <p:nvPr/>
        </p:nvSpPr>
        <p:spPr bwMode="auto">
          <a:xfrm>
            <a:off x="609600" y="4114800"/>
            <a:ext cx="7391400" cy="609600"/>
          </a:xfrm>
          <a:prstGeom prst="rightArrow">
            <a:avLst>
              <a:gd name="adj1" fmla="val 40102"/>
              <a:gd name="adj2" fmla="val 138932"/>
            </a:avLst>
          </a:prstGeom>
          <a:gradFill rotWithShape="1">
            <a:gsLst>
              <a:gs pos="0">
                <a:srgbClr val="ECD8FF"/>
              </a:gs>
              <a:gs pos="100000">
                <a:srgbClr val="CC99FF"/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rgbClr val="0087E2"/>
              </a:buClr>
              <a:buSzPct val="80000"/>
              <a:buFont typeface="Wingdings" pitchFamily="2" charset="2"/>
              <a:buNone/>
              <a:defRPr/>
            </a:pPr>
            <a:endParaRPr kumimoji="1" lang="zh-CN" altLang="en-US" sz="1600">
              <a:solidFill>
                <a:srgbClr val="000000"/>
              </a:solidFill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159" name="Text Box 80"/>
          <p:cNvSpPr txBox="1">
            <a:spLocks noChangeArrowheads="1"/>
          </p:cNvSpPr>
          <p:nvPr/>
        </p:nvSpPr>
        <p:spPr bwMode="auto">
          <a:xfrm>
            <a:off x="1143000" y="4572000"/>
            <a:ext cx="9144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kumimoji="1"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+mn-cs"/>
              </a:rPr>
              <a:t>1960‘s</a:t>
            </a:r>
          </a:p>
        </p:txBody>
      </p:sp>
      <p:sp>
        <p:nvSpPr>
          <p:cNvPr id="160" name="Text Box 81"/>
          <p:cNvSpPr txBox="1">
            <a:spLocks noChangeArrowheads="1"/>
          </p:cNvSpPr>
          <p:nvPr/>
        </p:nvSpPr>
        <p:spPr bwMode="auto">
          <a:xfrm>
            <a:off x="2743200" y="4572000"/>
            <a:ext cx="9144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kumimoji="1"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+mn-cs"/>
              </a:rPr>
              <a:t>1999</a:t>
            </a:r>
          </a:p>
        </p:txBody>
      </p:sp>
      <p:sp>
        <p:nvSpPr>
          <p:cNvPr id="161" name="Text Box 82"/>
          <p:cNvSpPr txBox="1">
            <a:spLocks noChangeArrowheads="1"/>
          </p:cNvSpPr>
          <p:nvPr/>
        </p:nvSpPr>
        <p:spPr bwMode="auto">
          <a:xfrm>
            <a:off x="4419600" y="4572000"/>
            <a:ext cx="9144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kumimoji="1"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+mn-cs"/>
              </a:rPr>
              <a:t>2003</a:t>
            </a:r>
          </a:p>
        </p:txBody>
      </p:sp>
      <p:sp>
        <p:nvSpPr>
          <p:cNvPr id="162" name="Text Box 83"/>
          <p:cNvSpPr txBox="1">
            <a:spLocks noChangeArrowheads="1"/>
          </p:cNvSpPr>
          <p:nvPr/>
        </p:nvSpPr>
        <p:spPr bwMode="auto">
          <a:xfrm>
            <a:off x="6248400" y="4572000"/>
            <a:ext cx="9144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kumimoji="1"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+mn-cs"/>
              </a:rPr>
              <a:t>2005</a:t>
            </a:r>
          </a:p>
        </p:txBody>
      </p:sp>
      <p:sp>
        <p:nvSpPr>
          <p:cNvPr id="163" name="AutoShape 86"/>
          <p:cNvSpPr>
            <a:spLocks noChangeArrowheads="1"/>
          </p:cNvSpPr>
          <p:nvPr/>
        </p:nvSpPr>
        <p:spPr bwMode="auto">
          <a:xfrm rot="16200000">
            <a:off x="7772400" y="3733800"/>
            <a:ext cx="1066800" cy="457200"/>
          </a:xfrm>
          <a:prstGeom prst="curvedUpArrow">
            <a:avLst>
              <a:gd name="adj1" fmla="val 46667"/>
              <a:gd name="adj2" fmla="val 93333"/>
              <a:gd name="adj3" fmla="val 33333"/>
            </a:avLst>
          </a:prstGeom>
          <a:gradFill rotWithShape="1">
            <a:gsLst>
              <a:gs pos="0">
                <a:srgbClr val="FFE8D2"/>
              </a:gs>
              <a:gs pos="100000">
                <a:srgbClr val="FFCC99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rgbClr val="0087E2"/>
              </a:buClr>
              <a:buSzPct val="80000"/>
              <a:buFont typeface="Wingdings" pitchFamily="2" charset="2"/>
              <a:buNone/>
              <a:defRPr/>
            </a:pPr>
            <a:endParaRPr kumimoji="1" lang="zh-CN" altLang="en-US" sz="1600">
              <a:solidFill>
                <a:srgbClr val="000000"/>
              </a:solidFill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164" name="AutoShape 87"/>
          <p:cNvSpPr>
            <a:spLocks noChangeArrowheads="1"/>
          </p:cNvSpPr>
          <p:nvPr/>
        </p:nvSpPr>
        <p:spPr bwMode="auto">
          <a:xfrm>
            <a:off x="5562600" y="3200400"/>
            <a:ext cx="2286000" cy="685800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>
              <a:spcBef>
                <a:spcPct val="40000"/>
              </a:spcBef>
              <a:buClr>
                <a:srgbClr val="0087E2"/>
              </a:buClr>
              <a:buFont typeface="Wingdings" pitchFamily="2" charset="2"/>
              <a:buNone/>
              <a:defRPr/>
            </a:pPr>
            <a:r>
              <a:rPr lang="en-US" altLang="zh-CN" sz="12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+mn-cs"/>
              </a:rPr>
              <a:t>Amazon</a:t>
            </a:r>
            <a:r>
              <a:rPr lang="zh-CN" altLang="en-US" sz="12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+mn-cs"/>
              </a:rPr>
              <a:t>采用虚拟化技术提供云计算平台，取得了商业上的成功，虚拟化技术成为云计算的基石；</a:t>
            </a:r>
          </a:p>
        </p:txBody>
      </p:sp>
      <p:sp>
        <p:nvSpPr>
          <p:cNvPr id="165" name="Text Box 88"/>
          <p:cNvSpPr txBox="1">
            <a:spLocks noChangeArrowheads="1"/>
          </p:cNvSpPr>
          <p:nvPr/>
        </p:nvSpPr>
        <p:spPr bwMode="auto">
          <a:xfrm>
            <a:off x="7696200" y="3048000"/>
            <a:ext cx="9144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kumimoji="1"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+mn-cs"/>
              </a:rPr>
              <a:t>2006</a:t>
            </a:r>
          </a:p>
        </p:txBody>
      </p:sp>
      <p:sp>
        <p:nvSpPr>
          <p:cNvPr id="166" name="AutoShape 89"/>
          <p:cNvSpPr>
            <a:spLocks noChangeArrowheads="1"/>
          </p:cNvSpPr>
          <p:nvPr/>
        </p:nvSpPr>
        <p:spPr bwMode="auto">
          <a:xfrm>
            <a:off x="533400" y="1371600"/>
            <a:ext cx="3581400" cy="2362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E2"/>
              </a:gs>
              <a:gs pos="100000">
                <a:srgbClr val="FFFF99"/>
              </a:gs>
            </a:gsLst>
            <a:lin ang="5400000" scaled="1"/>
          </a:gra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90000" tIns="46800" rIns="90000" bIns="46800"/>
          <a:lstStyle/>
          <a:p>
            <a:pPr eaLnBrk="0" hangingPunct="0">
              <a:spcBef>
                <a:spcPct val="50000"/>
              </a:spcBef>
              <a:defRPr/>
            </a:pPr>
            <a:r>
              <a:rPr lang="zh-CN" altLang="en-US" sz="1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+mn-cs"/>
              </a:rPr>
              <a:t>虚拟化技术将物理资源转化为便于切分的资源池，符合云计算的基本条件；</a:t>
            </a:r>
          </a:p>
          <a:p>
            <a:pPr eaLnBrk="0" hangingPunct="0">
              <a:spcBef>
                <a:spcPct val="50000"/>
              </a:spcBef>
              <a:defRPr/>
            </a:pPr>
            <a:r>
              <a:rPr lang="zh-CN" altLang="en-US" sz="1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+mn-cs"/>
              </a:rPr>
              <a:t>虚拟化给资源以动态调配的能力，符合云计算按需分配的要求；</a:t>
            </a:r>
          </a:p>
        </p:txBody>
      </p:sp>
      <p:sp>
        <p:nvSpPr>
          <p:cNvPr id="167" name="AutoShape 91"/>
          <p:cNvSpPr>
            <a:spLocks noChangeArrowheads="1"/>
          </p:cNvSpPr>
          <p:nvPr/>
        </p:nvSpPr>
        <p:spPr bwMode="auto">
          <a:xfrm rot="5400000">
            <a:off x="3848100" y="2247900"/>
            <a:ext cx="1295400" cy="6096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FF99"/>
              </a:gs>
              <a:gs pos="100000">
                <a:srgbClr val="767647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rgbClr val="0087E2"/>
              </a:buClr>
              <a:buSzPct val="80000"/>
              <a:buFont typeface="Wingdings" pitchFamily="2" charset="2"/>
              <a:buNone/>
              <a:defRPr/>
            </a:pPr>
            <a:endParaRPr kumimoji="1" lang="zh-CN" altLang="en-US" sz="1600">
              <a:solidFill>
                <a:srgbClr val="000000"/>
              </a:solidFill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grpSp>
        <p:nvGrpSpPr>
          <p:cNvPr id="13361" name="组合 259"/>
          <p:cNvGrpSpPr>
            <a:grpSpLocks/>
          </p:cNvGrpSpPr>
          <p:nvPr/>
        </p:nvGrpSpPr>
        <p:grpSpPr bwMode="auto">
          <a:xfrm>
            <a:off x="2555875" y="2895600"/>
            <a:ext cx="344488" cy="549275"/>
            <a:chOff x="1623986" y="4071942"/>
            <a:chExt cx="681046" cy="804866"/>
          </a:xfrm>
        </p:grpSpPr>
        <p:grpSp>
          <p:nvGrpSpPr>
            <p:cNvPr id="13368" name="Group 246"/>
            <p:cNvGrpSpPr>
              <a:grpSpLocks/>
            </p:cNvGrpSpPr>
            <p:nvPr/>
          </p:nvGrpSpPr>
          <p:grpSpPr bwMode="auto">
            <a:xfrm>
              <a:off x="1623986" y="4071970"/>
              <a:ext cx="376246" cy="500070"/>
              <a:chOff x="960" y="3168"/>
              <a:chExt cx="432" cy="480"/>
            </a:xfrm>
          </p:grpSpPr>
          <p:grpSp>
            <p:nvGrpSpPr>
              <p:cNvPr id="13407" name="Group 228"/>
              <p:cNvGrpSpPr>
                <a:grpSpLocks/>
              </p:cNvGrpSpPr>
              <p:nvPr/>
            </p:nvGrpSpPr>
            <p:grpSpPr bwMode="auto">
              <a:xfrm>
                <a:off x="960" y="3408"/>
                <a:ext cx="432" cy="240"/>
                <a:chOff x="2214" y="306"/>
                <a:chExt cx="1488" cy="372"/>
              </a:xfrm>
            </p:grpSpPr>
            <p:sp>
              <p:nvSpPr>
                <p:cNvPr id="224" name="Oval 229"/>
                <p:cNvSpPr>
                  <a:spLocks noChangeArrowheads="1"/>
                </p:cNvSpPr>
                <p:nvPr/>
              </p:nvSpPr>
              <p:spPr bwMode="auto">
                <a:xfrm>
                  <a:off x="2214" y="342"/>
                  <a:ext cx="1489" cy="336"/>
                </a:xfrm>
                <a:prstGeom prst="ellipse">
                  <a:avLst/>
                </a:prstGeom>
                <a:solidFill>
                  <a:srgbClr val="CC99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225" name="Oval 230"/>
                <p:cNvSpPr>
                  <a:spLocks noChangeArrowheads="1"/>
                </p:cNvSpPr>
                <p:nvPr/>
              </p:nvSpPr>
              <p:spPr bwMode="auto">
                <a:xfrm>
                  <a:off x="2214" y="311"/>
                  <a:ext cx="1489" cy="33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9900"/>
                    </a:gs>
                    <a:gs pos="100000">
                      <a:srgbClr val="5E4700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3408" name="Group 231"/>
              <p:cNvGrpSpPr>
                <a:grpSpLocks/>
              </p:cNvGrpSpPr>
              <p:nvPr/>
            </p:nvGrpSpPr>
            <p:grpSpPr bwMode="auto">
              <a:xfrm>
                <a:off x="960" y="3360"/>
                <a:ext cx="432" cy="240"/>
                <a:chOff x="2214" y="306"/>
                <a:chExt cx="1488" cy="372"/>
              </a:xfrm>
            </p:grpSpPr>
            <p:sp>
              <p:nvSpPr>
                <p:cNvPr id="222" name="Oval 232"/>
                <p:cNvSpPr>
                  <a:spLocks noChangeArrowheads="1"/>
                </p:cNvSpPr>
                <p:nvPr/>
              </p:nvSpPr>
              <p:spPr bwMode="auto">
                <a:xfrm>
                  <a:off x="2214" y="341"/>
                  <a:ext cx="1489" cy="346"/>
                </a:xfrm>
                <a:prstGeom prst="ellipse">
                  <a:avLst/>
                </a:prstGeom>
                <a:solidFill>
                  <a:srgbClr val="CC99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223" name="Oval 233"/>
                <p:cNvSpPr>
                  <a:spLocks noChangeArrowheads="1"/>
                </p:cNvSpPr>
                <p:nvPr/>
              </p:nvSpPr>
              <p:spPr bwMode="auto">
                <a:xfrm>
                  <a:off x="2214" y="306"/>
                  <a:ext cx="1489" cy="339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9900"/>
                    </a:gs>
                    <a:gs pos="100000">
                      <a:srgbClr val="5E4700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3409" name="Group 234"/>
              <p:cNvGrpSpPr>
                <a:grpSpLocks/>
              </p:cNvGrpSpPr>
              <p:nvPr/>
            </p:nvGrpSpPr>
            <p:grpSpPr bwMode="auto">
              <a:xfrm>
                <a:off x="960" y="3312"/>
                <a:ext cx="432" cy="240"/>
                <a:chOff x="2214" y="306"/>
                <a:chExt cx="1488" cy="372"/>
              </a:xfrm>
            </p:grpSpPr>
            <p:sp>
              <p:nvSpPr>
                <p:cNvPr id="220" name="Oval 235"/>
                <p:cNvSpPr>
                  <a:spLocks noChangeArrowheads="1"/>
                </p:cNvSpPr>
                <p:nvPr/>
              </p:nvSpPr>
              <p:spPr bwMode="auto">
                <a:xfrm>
                  <a:off x="2214" y="342"/>
                  <a:ext cx="1489" cy="336"/>
                </a:xfrm>
                <a:prstGeom prst="ellipse">
                  <a:avLst/>
                </a:prstGeom>
                <a:solidFill>
                  <a:srgbClr val="CC99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221" name="Oval 236"/>
                <p:cNvSpPr>
                  <a:spLocks noChangeArrowheads="1"/>
                </p:cNvSpPr>
                <p:nvPr/>
              </p:nvSpPr>
              <p:spPr bwMode="auto">
                <a:xfrm>
                  <a:off x="2214" y="311"/>
                  <a:ext cx="1489" cy="33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9900"/>
                    </a:gs>
                    <a:gs pos="100000">
                      <a:srgbClr val="5E4700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3410" name="Group 237"/>
              <p:cNvGrpSpPr>
                <a:grpSpLocks/>
              </p:cNvGrpSpPr>
              <p:nvPr/>
            </p:nvGrpSpPr>
            <p:grpSpPr bwMode="auto">
              <a:xfrm>
                <a:off x="960" y="3264"/>
                <a:ext cx="432" cy="240"/>
                <a:chOff x="2214" y="306"/>
                <a:chExt cx="1488" cy="372"/>
              </a:xfrm>
            </p:grpSpPr>
            <p:sp>
              <p:nvSpPr>
                <p:cNvPr id="218" name="Oval 238"/>
                <p:cNvSpPr>
                  <a:spLocks noChangeArrowheads="1"/>
                </p:cNvSpPr>
                <p:nvPr/>
              </p:nvSpPr>
              <p:spPr bwMode="auto">
                <a:xfrm>
                  <a:off x="2214" y="341"/>
                  <a:ext cx="1489" cy="346"/>
                </a:xfrm>
                <a:prstGeom prst="ellipse">
                  <a:avLst/>
                </a:prstGeom>
                <a:solidFill>
                  <a:srgbClr val="CC99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219" name="Oval 239"/>
                <p:cNvSpPr>
                  <a:spLocks noChangeArrowheads="1"/>
                </p:cNvSpPr>
                <p:nvPr/>
              </p:nvSpPr>
              <p:spPr bwMode="auto">
                <a:xfrm>
                  <a:off x="2214" y="306"/>
                  <a:ext cx="1489" cy="339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9900"/>
                    </a:gs>
                    <a:gs pos="100000">
                      <a:srgbClr val="5E4700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3411" name="Group 240"/>
              <p:cNvGrpSpPr>
                <a:grpSpLocks/>
              </p:cNvGrpSpPr>
              <p:nvPr/>
            </p:nvGrpSpPr>
            <p:grpSpPr bwMode="auto">
              <a:xfrm>
                <a:off x="960" y="3216"/>
                <a:ext cx="432" cy="240"/>
                <a:chOff x="2214" y="306"/>
                <a:chExt cx="1488" cy="372"/>
              </a:xfrm>
            </p:grpSpPr>
            <p:sp>
              <p:nvSpPr>
                <p:cNvPr id="216" name="Oval 241"/>
                <p:cNvSpPr>
                  <a:spLocks noChangeArrowheads="1"/>
                </p:cNvSpPr>
                <p:nvPr/>
              </p:nvSpPr>
              <p:spPr bwMode="auto">
                <a:xfrm>
                  <a:off x="2214" y="342"/>
                  <a:ext cx="1489" cy="336"/>
                </a:xfrm>
                <a:prstGeom prst="ellipse">
                  <a:avLst/>
                </a:prstGeom>
                <a:solidFill>
                  <a:srgbClr val="CC99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217" name="Oval 242"/>
                <p:cNvSpPr>
                  <a:spLocks noChangeArrowheads="1"/>
                </p:cNvSpPr>
                <p:nvPr/>
              </p:nvSpPr>
              <p:spPr bwMode="auto">
                <a:xfrm>
                  <a:off x="2214" y="311"/>
                  <a:ext cx="1489" cy="33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9900"/>
                    </a:gs>
                    <a:gs pos="100000">
                      <a:srgbClr val="5E4700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3412" name="Group 243"/>
              <p:cNvGrpSpPr>
                <a:grpSpLocks/>
              </p:cNvGrpSpPr>
              <p:nvPr/>
            </p:nvGrpSpPr>
            <p:grpSpPr bwMode="auto">
              <a:xfrm>
                <a:off x="960" y="3168"/>
                <a:ext cx="432" cy="240"/>
                <a:chOff x="2214" y="306"/>
                <a:chExt cx="1488" cy="372"/>
              </a:xfrm>
            </p:grpSpPr>
            <p:sp>
              <p:nvSpPr>
                <p:cNvPr id="214" name="Oval 244"/>
                <p:cNvSpPr>
                  <a:spLocks noChangeArrowheads="1"/>
                </p:cNvSpPr>
                <p:nvPr/>
              </p:nvSpPr>
              <p:spPr bwMode="auto">
                <a:xfrm>
                  <a:off x="2214" y="341"/>
                  <a:ext cx="1489" cy="346"/>
                </a:xfrm>
                <a:prstGeom prst="ellipse">
                  <a:avLst/>
                </a:prstGeom>
                <a:solidFill>
                  <a:srgbClr val="CC99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215" name="Oval 245"/>
                <p:cNvSpPr>
                  <a:spLocks noChangeArrowheads="1"/>
                </p:cNvSpPr>
                <p:nvPr/>
              </p:nvSpPr>
              <p:spPr bwMode="auto">
                <a:xfrm>
                  <a:off x="2214" y="306"/>
                  <a:ext cx="1489" cy="339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9900"/>
                    </a:gs>
                    <a:gs pos="100000">
                      <a:srgbClr val="5E4700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13369" name="Group 246"/>
            <p:cNvGrpSpPr>
              <a:grpSpLocks/>
            </p:cNvGrpSpPr>
            <p:nvPr/>
          </p:nvGrpSpPr>
          <p:grpSpPr bwMode="auto">
            <a:xfrm>
              <a:off x="1776386" y="4224370"/>
              <a:ext cx="376246" cy="500070"/>
              <a:chOff x="960" y="3168"/>
              <a:chExt cx="432" cy="480"/>
            </a:xfrm>
          </p:grpSpPr>
          <p:grpSp>
            <p:nvGrpSpPr>
              <p:cNvPr id="13389" name="Group 228"/>
              <p:cNvGrpSpPr>
                <a:grpSpLocks/>
              </p:cNvGrpSpPr>
              <p:nvPr/>
            </p:nvGrpSpPr>
            <p:grpSpPr bwMode="auto">
              <a:xfrm>
                <a:off x="960" y="3408"/>
                <a:ext cx="432" cy="240"/>
                <a:chOff x="2214" y="306"/>
                <a:chExt cx="1488" cy="372"/>
              </a:xfrm>
            </p:grpSpPr>
            <p:sp>
              <p:nvSpPr>
                <p:cNvPr id="206" name="Oval 229"/>
                <p:cNvSpPr>
                  <a:spLocks noChangeArrowheads="1"/>
                </p:cNvSpPr>
                <p:nvPr/>
              </p:nvSpPr>
              <p:spPr bwMode="auto">
                <a:xfrm>
                  <a:off x="2219" y="341"/>
                  <a:ext cx="1477" cy="336"/>
                </a:xfrm>
                <a:prstGeom prst="ellipse">
                  <a:avLst/>
                </a:prstGeom>
                <a:solidFill>
                  <a:srgbClr val="CC99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207" name="Oval 230"/>
                <p:cNvSpPr>
                  <a:spLocks noChangeArrowheads="1"/>
                </p:cNvSpPr>
                <p:nvPr/>
              </p:nvSpPr>
              <p:spPr bwMode="auto">
                <a:xfrm>
                  <a:off x="2219" y="306"/>
                  <a:ext cx="1477" cy="33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9900"/>
                    </a:gs>
                    <a:gs pos="100000">
                      <a:srgbClr val="5E4700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3390" name="Group 231"/>
              <p:cNvGrpSpPr>
                <a:grpSpLocks/>
              </p:cNvGrpSpPr>
              <p:nvPr/>
            </p:nvGrpSpPr>
            <p:grpSpPr bwMode="auto">
              <a:xfrm>
                <a:off x="960" y="3360"/>
                <a:ext cx="432" cy="240"/>
                <a:chOff x="2214" y="306"/>
                <a:chExt cx="1488" cy="372"/>
              </a:xfrm>
            </p:grpSpPr>
            <p:sp>
              <p:nvSpPr>
                <p:cNvPr id="204" name="Oval 232"/>
                <p:cNvSpPr>
                  <a:spLocks noChangeArrowheads="1"/>
                </p:cNvSpPr>
                <p:nvPr/>
              </p:nvSpPr>
              <p:spPr bwMode="auto">
                <a:xfrm>
                  <a:off x="2219" y="342"/>
                  <a:ext cx="1477" cy="336"/>
                </a:xfrm>
                <a:prstGeom prst="ellipse">
                  <a:avLst/>
                </a:prstGeom>
                <a:solidFill>
                  <a:srgbClr val="CC99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205" name="Oval 233"/>
                <p:cNvSpPr>
                  <a:spLocks noChangeArrowheads="1"/>
                </p:cNvSpPr>
                <p:nvPr/>
              </p:nvSpPr>
              <p:spPr bwMode="auto">
                <a:xfrm>
                  <a:off x="2219" y="311"/>
                  <a:ext cx="1477" cy="33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9900"/>
                    </a:gs>
                    <a:gs pos="100000">
                      <a:srgbClr val="5E4700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3391" name="Group 234"/>
              <p:cNvGrpSpPr>
                <a:grpSpLocks/>
              </p:cNvGrpSpPr>
              <p:nvPr/>
            </p:nvGrpSpPr>
            <p:grpSpPr bwMode="auto">
              <a:xfrm>
                <a:off x="960" y="3312"/>
                <a:ext cx="432" cy="240"/>
                <a:chOff x="2214" y="306"/>
                <a:chExt cx="1488" cy="372"/>
              </a:xfrm>
            </p:grpSpPr>
            <p:sp>
              <p:nvSpPr>
                <p:cNvPr id="202" name="Oval 235"/>
                <p:cNvSpPr>
                  <a:spLocks noChangeArrowheads="1"/>
                </p:cNvSpPr>
                <p:nvPr/>
              </p:nvSpPr>
              <p:spPr bwMode="auto">
                <a:xfrm>
                  <a:off x="2219" y="341"/>
                  <a:ext cx="1477" cy="336"/>
                </a:xfrm>
                <a:prstGeom prst="ellipse">
                  <a:avLst/>
                </a:prstGeom>
                <a:solidFill>
                  <a:srgbClr val="CC99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203" name="Oval 236"/>
                <p:cNvSpPr>
                  <a:spLocks noChangeArrowheads="1"/>
                </p:cNvSpPr>
                <p:nvPr/>
              </p:nvSpPr>
              <p:spPr bwMode="auto">
                <a:xfrm>
                  <a:off x="2219" y="306"/>
                  <a:ext cx="1477" cy="33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9900"/>
                    </a:gs>
                    <a:gs pos="100000">
                      <a:srgbClr val="5E4700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3392" name="Group 237"/>
              <p:cNvGrpSpPr>
                <a:grpSpLocks/>
              </p:cNvGrpSpPr>
              <p:nvPr/>
            </p:nvGrpSpPr>
            <p:grpSpPr bwMode="auto">
              <a:xfrm>
                <a:off x="960" y="3264"/>
                <a:ext cx="432" cy="240"/>
                <a:chOff x="2214" y="306"/>
                <a:chExt cx="1488" cy="372"/>
              </a:xfrm>
            </p:grpSpPr>
            <p:sp>
              <p:nvSpPr>
                <p:cNvPr id="200" name="Oval 238"/>
                <p:cNvSpPr>
                  <a:spLocks noChangeArrowheads="1"/>
                </p:cNvSpPr>
                <p:nvPr/>
              </p:nvSpPr>
              <p:spPr bwMode="auto">
                <a:xfrm>
                  <a:off x="2219" y="342"/>
                  <a:ext cx="1477" cy="336"/>
                </a:xfrm>
                <a:prstGeom prst="ellipse">
                  <a:avLst/>
                </a:prstGeom>
                <a:solidFill>
                  <a:srgbClr val="CC99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201" name="Oval 239"/>
                <p:cNvSpPr>
                  <a:spLocks noChangeArrowheads="1"/>
                </p:cNvSpPr>
                <p:nvPr/>
              </p:nvSpPr>
              <p:spPr bwMode="auto">
                <a:xfrm>
                  <a:off x="2219" y="311"/>
                  <a:ext cx="1477" cy="33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9900"/>
                    </a:gs>
                    <a:gs pos="100000">
                      <a:srgbClr val="5E4700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3393" name="Group 240"/>
              <p:cNvGrpSpPr>
                <a:grpSpLocks/>
              </p:cNvGrpSpPr>
              <p:nvPr/>
            </p:nvGrpSpPr>
            <p:grpSpPr bwMode="auto">
              <a:xfrm>
                <a:off x="960" y="3216"/>
                <a:ext cx="432" cy="240"/>
                <a:chOff x="2214" y="306"/>
                <a:chExt cx="1488" cy="372"/>
              </a:xfrm>
            </p:grpSpPr>
            <p:sp>
              <p:nvSpPr>
                <p:cNvPr id="198" name="Oval 241"/>
                <p:cNvSpPr>
                  <a:spLocks noChangeArrowheads="1"/>
                </p:cNvSpPr>
                <p:nvPr/>
              </p:nvSpPr>
              <p:spPr bwMode="auto">
                <a:xfrm>
                  <a:off x="2219" y="341"/>
                  <a:ext cx="1477" cy="336"/>
                </a:xfrm>
                <a:prstGeom prst="ellipse">
                  <a:avLst/>
                </a:prstGeom>
                <a:solidFill>
                  <a:srgbClr val="CC99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199" name="Oval 242"/>
                <p:cNvSpPr>
                  <a:spLocks noChangeArrowheads="1"/>
                </p:cNvSpPr>
                <p:nvPr/>
              </p:nvSpPr>
              <p:spPr bwMode="auto">
                <a:xfrm>
                  <a:off x="2219" y="306"/>
                  <a:ext cx="1477" cy="33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9900"/>
                    </a:gs>
                    <a:gs pos="100000">
                      <a:srgbClr val="5E4700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3394" name="Group 243"/>
              <p:cNvGrpSpPr>
                <a:grpSpLocks/>
              </p:cNvGrpSpPr>
              <p:nvPr/>
            </p:nvGrpSpPr>
            <p:grpSpPr bwMode="auto">
              <a:xfrm>
                <a:off x="960" y="3168"/>
                <a:ext cx="432" cy="240"/>
                <a:chOff x="2214" y="306"/>
                <a:chExt cx="1488" cy="372"/>
              </a:xfrm>
            </p:grpSpPr>
            <p:sp>
              <p:nvSpPr>
                <p:cNvPr id="196" name="Oval 244"/>
                <p:cNvSpPr>
                  <a:spLocks noChangeArrowheads="1"/>
                </p:cNvSpPr>
                <p:nvPr/>
              </p:nvSpPr>
              <p:spPr bwMode="auto">
                <a:xfrm>
                  <a:off x="2219" y="342"/>
                  <a:ext cx="1477" cy="336"/>
                </a:xfrm>
                <a:prstGeom prst="ellipse">
                  <a:avLst/>
                </a:prstGeom>
                <a:solidFill>
                  <a:srgbClr val="CC99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197" name="Oval 245"/>
                <p:cNvSpPr>
                  <a:spLocks noChangeArrowheads="1"/>
                </p:cNvSpPr>
                <p:nvPr/>
              </p:nvSpPr>
              <p:spPr bwMode="auto">
                <a:xfrm>
                  <a:off x="2219" y="311"/>
                  <a:ext cx="1477" cy="33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9900"/>
                    </a:gs>
                    <a:gs pos="100000">
                      <a:srgbClr val="5E4700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13370" name="Group 246"/>
            <p:cNvGrpSpPr>
              <a:grpSpLocks/>
            </p:cNvGrpSpPr>
            <p:nvPr/>
          </p:nvGrpSpPr>
          <p:grpSpPr bwMode="auto">
            <a:xfrm>
              <a:off x="1928786" y="4376770"/>
              <a:ext cx="376246" cy="500070"/>
              <a:chOff x="960" y="3168"/>
              <a:chExt cx="432" cy="480"/>
            </a:xfrm>
          </p:grpSpPr>
          <p:grpSp>
            <p:nvGrpSpPr>
              <p:cNvPr id="13371" name="Group 228"/>
              <p:cNvGrpSpPr>
                <a:grpSpLocks/>
              </p:cNvGrpSpPr>
              <p:nvPr/>
            </p:nvGrpSpPr>
            <p:grpSpPr bwMode="auto">
              <a:xfrm>
                <a:off x="960" y="3408"/>
                <a:ext cx="432" cy="240"/>
                <a:chOff x="2214" y="306"/>
                <a:chExt cx="1488" cy="372"/>
              </a:xfrm>
            </p:grpSpPr>
            <p:sp>
              <p:nvSpPr>
                <p:cNvPr id="188" name="Oval 229"/>
                <p:cNvSpPr>
                  <a:spLocks noChangeArrowheads="1"/>
                </p:cNvSpPr>
                <p:nvPr/>
              </p:nvSpPr>
              <p:spPr bwMode="auto">
                <a:xfrm>
                  <a:off x="2213" y="342"/>
                  <a:ext cx="1489" cy="336"/>
                </a:xfrm>
                <a:prstGeom prst="ellipse">
                  <a:avLst/>
                </a:prstGeom>
                <a:solidFill>
                  <a:srgbClr val="CC99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189" name="Oval 230"/>
                <p:cNvSpPr>
                  <a:spLocks noChangeArrowheads="1"/>
                </p:cNvSpPr>
                <p:nvPr/>
              </p:nvSpPr>
              <p:spPr bwMode="auto">
                <a:xfrm>
                  <a:off x="2213" y="311"/>
                  <a:ext cx="1489" cy="33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9900"/>
                    </a:gs>
                    <a:gs pos="100000">
                      <a:srgbClr val="5E4700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3372" name="Group 231"/>
              <p:cNvGrpSpPr>
                <a:grpSpLocks/>
              </p:cNvGrpSpPr>
              <p:nvPr/>
            </p:nvGrpSpPr>
            <p:grpSpPr bwMode="auto">
              <a:xfrm>
                <a:off x="960" y="3360"/>
                <a:ext cx="432" cy="240"/>
                <a:chOff x="2214" y="306"/>
                <a:chExt cx="1488" cy="372"/>
              </a:xfrm>
            </p:grpSpPr>
            <p:sp>
              <p:nvSpPr>
                <p:cNvPr id="186" name="Oval 232"/>
                <p:cNvSpPr>
                  <a:spLocks noChangeArrowheads="1"/>
                </p:cNvSpPr>
                <p:nvPr/>
              </p:nvSpPr>
              <p:spPr bwMode="auto">
                <a:xfrm>
                  <a:off x="2213" y="341"/>
                  <a:ext cx="1489" cy="346"/>
                </a:xfrm>
                <a:prstGeom prst="ellipse">
                  <a:avLst/>
                </a:prstGeom>
                <a:solidFill>
                  <a:srgbClr val="CC99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187" name="Oval 233"/>
                <p:cNvSpPr>
                  <a:spLocks noChangeArrowheads="1"/>
                </p:cNvSpPr>
                <p:nvPr/>
              </p:nvSpPr>
              <p:spPr bwMode="auto">
                <a:xfrm>
                  <a:off x="2213" y="306"/>
                  <a:ext cx="1489" cy="339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9900"/>
                    </a:gs>
                    <a:gs pos="100000">
                      <a:srgbClr val="5E4700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3373" name="Group 234"/>
              <p:cNvGrpSpPr>
                <a:grpSpLocks/>
              </p:cNvGrpSpPr>
              <p:nvPr/>
            </p:nvGrpSpPr>
            <p:grpSpPr bwMode="auto">
              <a:xfrm>
                <a:off x="960" y="3312"/>
                <a:ext cx="432" cy="240"/>
                <a:chOff x="2214" y="306"/>
                <a:chExt cx="1488" cy="372"/>
              </a:xfrm>
            </p:grpSpPr>
            <p:sp>
              <p:nvSpPr>
                <p:cNvPr id="184" name="Oval 235"/>
                <p:cNvSpPr>
                  <a:spLocks noChangeArrowheads="1"/>
                </p:cNvSpPr>
                <p:nvPr/>
              </p:nvSpPr>
              <p:spPr bwMode="auto">
                <a:xfrm>
                  <a:off x="2213" y="342"/>
                  <a:ext cx="1489" cy="336"/>
                </a:xfrm>
                <a:prstGeom prst="ellipse">
                  <a:avLst/>
                </a:prstGeom>
                <a:solidFill>
                  <a:srgbClr val="CC99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185" name="Oval 236"/>
                <p:cNvSpPr>
                  <a:spLocks noChangeArrowheads="1"/>
                </p:cNvSpPr>
                <p:nvPr/>
              </p:nvSpPr>
              <p:spPr bwMode="auto">
                <a:xfrm>
                  <a:off x="2213" y="311"/>
                  <a:ext cx="1489" cy="33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9900"/>
                    </a:gs>
                    <a:gs pos="100000">
                      <a:srgbClr val="5E4700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3374" name="Group 237"/>
              <p:cNvGrpSpPr>
                <a:grpSpLocks/>
              </p:cNvGrpSpPr>
              <p:nvPr/>
            </p:nvGrpSpPr>
            <p:grpSpPr bwMode="auto">
              <a:xfrm>
                <a:off x="960" y="3264"/>
                <a:ext cx="432" cy="240"/>
                <a:chOff x="2214" y="306"/>
                <a:chExt cx="1488" cy="372"/>
              </a:xfrm>
            </p:grpSpPr>
            <p:sp>
              <p:nvSpPr>
                <p:cNvPr id="182" name="Oval 238"/>
                <p:cNvSpPr>
                  <a:spLocks noChangeArrowheads="1"/>
                </p:cNvSpPr>
                <p:nvPr/>
              </p:nvSpPr>
              <p:spPr bwMode="auto">
                <a:xfrm>
                  <a:off x="2213" y="340"/>
                  <a:ext cx="1489" cy="339"/>
                </a:xfrm>
                <a:prstGeom prst="ellipse">
                  <a:avLst/>
                </a:prstGeom>
                <a:solidFill>
                  <a:srgbClr val="CC99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183" name="Oval 239"/>
                <p:cNvSpPr>
                  <a:spLocks noChangeArrowheads="1"/>
                </p:cNvSpPr>
                <p:nvPr/>
              </p:nvSpPr>
              <p:spPr bwMode="auto">
                <a:xfrm>
                  <a:off x="2213" y="306"/>
                  <a:ext cx="1489" cy="339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9900"/>
                    </a:gs>
                    <a:gs pos="100000">
                      <a:srgbClr val="5E4700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3375" name="Group 240"/>
              <p:cNvGrpSpPr>
                <a:grpSpLocks/>
              </p:cNvGrpSpPr>
              <p:nvPr/>
            </p:nvGrpSpPr>
            <p:grpSpPr bwMode="auto">
              <a:xfrm>
                <a:off x="960" y="3216"/>
                <a:ext cx="432" cy="240"/>
                <a:chOff x="2214" y="306"/>
                <a:chExt cx="1488" cy="372"/>
              </a:xfrm>
            </p:grpSpPr>
            <p:sp>
              <p:nvSpPr>
                <p:cNvPr id="180" name="Oval 241"/>
                <p:cNvSpPr>
                  <a:spLocks noChangeArrowheads="1"/>
                </p:cNvSpPr>
                <p:nvPr/>
              </p:nvSpPr>
              <p:spPr bwMode="auto">
                <a:xfrm>
                  <a:off x="2213" y="342"/>
                  <a:ext cx="1489" cy="336"/>
                </a:xfrm>
                <a:prstGeom prst="ellipse">
                  <a:avLst/>
                </a:prstGeom>
                <a:solidFill>
                  <a:srgbClr val="CC99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181" name="Oval 242"/>
                <p:cNvSpPr>
                  <a:spLocks noChangeArrowheads="1"/>
                </p:cNvSpPr>
                <p:nvPr/>
              </p:nvSpPr>
              <p:spPr bwMode="auto">
                <a:xfrm>
                  <a:off x="2213" y="311"/>
                  <a:ext cx="1489" cy="33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9900"/>
                    </a:gs>
                    <a:gs pos="100000">
                      <a:srgbClr val="5E4700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3376" name="Group 243"/>
              <p:cNvGrpSpPr>
                <a:grpSpLocks/>
              </p:cNvGrpSpPr>
              <p:nvPr/>
            </p:nvGrpSpPr>
            <p:grpSpPr bwMode="auto">
              <a:xfrm>
                <a:off x="960" y="3168"/>
                <a:ext cx="432" cy="240"/>
                <a:chOff x="2214" y="306"/>
                <a:chExt cx="1488" cy="372"/>
              </a:xfrm>
            </p:grpSpPr>
            <p:sp>
              <p:nvSpPr>
                <p:cNvPr id="178" name="Oval 244"/>
                <p:cNvSpPr>
                  <a:spLocks noChangeArrowheads="1"/>
                </p:cNvSpPr>
                <p:nvPr/>
              </p:nvSpPr>
              <p:spPr bwMode="auto">
                <a:xfrm>
                  <a:off x="2213" y="340"/>
                  <a:ext cx="1489" cy="339"/>
                </a:xfrm>
                <a:prstGeom prst="ellipse">
                  <a:avLst/>
                </a:prstGeom>
                <a:solidFill>
                  <a:srgbClr val="CC99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179" name="Oval 245"/>
                <p:cNvSpPr>
                  <a:spLocks noChangeArrowheads="1"/>
                </p:cNvSpPr>
                <p:nvPr/>
              </p:nvSpPr>
              <p:spPr bwMode="auto">
                <a:xfrm>
                  <a:off x="2213" y="306"/>
                  <a:ext cx="1489" cy="339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C9900"/>
                    </a:gs>
                    <a:gs pos="100000">
                      <a:srgbClr val="5E4700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kumimoji="1" lang="zh-CN" altLang="zh-CN" sz="1400" b="1">
                    <a:solidFill>
                      <a:srgbClr val="0066FF"/>
                    </a:solidFill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</p:grpSp>
        </p:grpSp>
      </p:grpSp>
      <p:grpSp>
        <p:nvGrpSpPr>
          <p:cNvPr id="13362" name="Group 91"/>
          <p:cNvGrpSpPr>
            <a:grpSpLocks/>
          </p:cNvGrpSpPr>
          <p:nvPr/>
        </p:nvGrpSpPr>
        <p:grpSpPr bwMode="auto">
          <a:xfrm>
            <a:off x="1870075" y="2971800"/>
            <a:ext cx="536575" cy="501650"/>
            <a:chOff x="491" y="1561"/>
            <a:chExt cx="691" cy="575"/>
          </a:xfrm>
        </p:grpSpPr>
        <p:pic>
          <p:nvPicPr>
            <p:cNvPr id="13366" name="Picture 92" descr="server generic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1" y="1561"/>
              <a:ext cx="311" cy="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67" name="Picture 93" descr="server generic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71" y="1561"/>
              <a:ext cx="311" cy="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3363" name="Picture 37" descr="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13075" y="3048000"/>
            <a:ext cx="74771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64" name="Picture 9" descr="small_serve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8200" y="2895600"/>
            <a:ext cx="4572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65" name="Picture 9" descr="small_serve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60475" y="2895600"/>
            <a:ext cx="4572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 descr="ESX 2D architectu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84675" y="1933575"/>
            <a:ext cx="3235325" cy="306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AutoShape 4"/>
          <p:cNvSpPr>
            <a:spLocks noChangeArrowheads="1"/>
          </p:cNvSpPr>
          <p:nvPr/>
        </p:nvSpPr>
        <p:spPr bwMode="auto">
          <a:xfrm>
            <a:off x="304800" y="2538413"/>
            <a:ext cx="2673350" cy="2338387"/>
          </a:xfrm>
          <a:prstGeom prst="wedgeRoundRectCallout">
            <a:avLst>
              <a:gd name="adj1" fmla="val 95722"/>
              <a:gd name="adj2" fmla="val -20426"/>
              <a:gd name="adj3" fmla="val 16667"/>
            </a:avLst>
          </a:prstGeom>
          <a:noFill/>
          <a:ln w="25400">
            <a:solidFill>
              <a:srgbClr val="808080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buClr>
                <a:srgbClr val="0087E2"/>
              </a:buClr>
              <a:buSzPct val="80000"/>
              <a:defRPr/>
            </a:pPr>
            <a:endParaRPr lang="zh-CN" altLang="zh-CN" sz="2400">
              <a:solidFill>
                <a:srgbClr val="000000"/>
              </a:solidFill>
              <a:latin typeface="Times" pitchFamily="18" charset="0"/>
              <a:ea typeface="宋体" pitchFamily="2" charset="-122"/>
              <a:cs typeface="+mn-cs"/>
            </a:endParaRPr>
          </a:p>
        </p:txBody>
      </p:sp>
      <p:sp>
        <p:nvSpPr>
          <p:cNvPr id="23" name="AutoShape 5"/>
          <p:cNvSpPr>
            <a:spLocks noChangeArrowheads="1"/>
          </p:cNvSpPr>
          <p:nvPr/>
        </p:nvSpPr>
        <p:spPr bwMode="auto">
          <a:xfrm>
            <a:off x="4562475" y="2074863"/>
            <a:ext cx="1509713" cy="1563687"/>
          </a:xfrm>
          <a:prstGeom prst="roundRect">
            <a:avLst>
              <a:gd name="adj" fmla="val 9699"/>
            </a:avLst>
          </a:prstGeom>
          <a:noFill/>
          <a:ln w="76200">
            <a:solidFill>
              <a:srgbClr val="FFCC00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7000"/>
              </a:lnSpc>
              <a:buClr>
                <a:srgbClr val="0087E2"/>
              </a:buClr>
              <a:buSzPct val="80000"/>
              <a:defRPr/>
            </a:pPr>
            <a:endParaRPr lang="zh-CN" altLang="zh-CN" sz="3600">
              <a:solidFill>
                <a:srgbClr val="FFFFFF"/>
              </a:solidFill>
              <a:ea typeface="PMingLiU" pitchFamily="18" charset="-120"/>
              <a:cs typeface="+mn-cs"/>
            </a:endParaRPr>
          </a:p>
        </p:txBody>
      </p:sp>
      <p:sp>
        <p:nvSpPr>
          <p:cNvPr id="24" name="AutoShape 6"/>
          <p:cNvSpPr>
            <a:spLocks noChangeArrowheads="1"/>
          </p:cNvSpPr>
          <p:nvPr/>
        </p:nvSpPr>
        <p:spPr bwMode="auto">
          <a:xfrm>
            <a:off x="3017838" y="2786063"/>
            <a:ext cx="1508125" cy="492125"/>
          </a:xfrm>
          <a:prstGeom prst="rightArrow">
            <a:avLst>
              <a:gd name="adj1" fmla="val 50000"/>
              <a:gd name="adj2" fmla="val 42823"/>
            </a:avLst>
          </a:prstGeom>
          <a:solidFill>
            <a:srgbClr val="99CCFF"/>
          </a:solidFill>
          <a:ln w="9525">
            <a:solidFill>
              <a:srgbClr val="333333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7000"/>
              </a:lnSpc>
              <a:buClr>
                <a:srgbClr val="0087E2"/>
              </a:buClr>
              <a:buSzPct val="80000"/>
              <a:defRPr/>
            </a:pPr>
            <a:endParaRPr lang="zh-CN" altLang="zh-CN" sz="3600">
              <a:solidFill>
                <a:srgbClr val="FFFFFF"/>
              </a:solidFill>
              <a:ea typeface="PMingLiU" pitchFamily="18" charset="-120"/>
              <a:cs typeface="+mn-cs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228600" y="1647825"/>
            <a:ext cx="32004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7000"/>
              </a:lnSpc>
              <a:buClr>
                <a:srgbClr val="0087E2"/>
              </a:buClr>
              <a:buSzPct val="80000"/>
              <a:defRPr/>
            </a:pPr>
            <a:r>
              <a:rPr lang="zh-CN" altLang="en-US" sz="2400">
                <a:solidFill>
                  <a:srgbClr val="000000"/>
                </a:solidFill>
                <a:ea typeface="宋体" pitchFamily="2" charset="-122"/>
                <a:cs typeface="+mn-cs"/>
              </a:rPr>
              <a:t>虚拟化前</a:t>
            </a: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4876800" y="1447800"/>
            <a:ext cx="36576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7000"/>
              </a:lnSpc>
              <a:buClr>
                <a:srgbClr val="0087E2"/>
              </a:buClr>
              <a:buSzPct val="80000"/>
              <a:defRPr/>
            </a:pPr>
            <a:r>
              <a:rPr lang="zh-CN" altLang="en-US" sz="2400">
                <a:solidFill>
                  <a:srgbClr val="000000"/>
                </a:solidFill>
                <a:ea typeface="宋体" pitchFamily="2" charset="-122"/>
                <a:cs typeface="+mn-cs"/>
              </a:rPr>
              <a:t>虚拟化后</a:t>
            </a:r>
          </a:p>
        </p:txBody>
      </p:sp>
      <p:sp>
        <p:nvSpPr>
          <p:cNvPr id="27" name="Rectangle 9"/>
          <p:cNvSpPr>
            <a:spLocks noChangeArrowheads="1"/>
          </p:cNvSpPr>
          <p:nvPr/>
        </p:nvSpPr>
        <p:spPr bwMode="gray">
          <a:xfrm>
            <a:off x="76200" y="9906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ct val="35000"/>
              </a:spcBef>
              <a:spcAft>
                <a:spcPct val="40000"/>
              </a:spcAft>
              <a:buClr>
                <a:srgbClr val="0087E2"/>
              </a:buClr>
              <a:buSzPct val="80000"/>
              <a:buFont typeface="Wingdings 3" pitchFamily="18" charset="2"/>
              <a:buNone/>
              <a:defRPr/>
            </a:pPr>
            <a:r>
              <a:rPr lang="zh-CN" altLang="en-US" sz="2000" i="1" dirty="0">
                <a:solidFill>
                  <a:srgbClr val="FC442B"/>
                </a:solidFill>
                <a:ea typeface="宋体" pitchFamily="2" charset="-122"/>
                <a:cs typeface="+mn-cs"/>
              </a:rPr>
              <a:t>虚拟化将硬件、操作系统和应用程序一同</a:t>
            </a:r>
            <a:r>
              <a:rPr lang="zh-CN" altLang="en-US" sz="2800" b="1" i="1" dirty="0">
                <a:solidFill>
                  <a:srgbClr val="FC442B"/>
                </a:solidFill>
                <a:ea typeface="宋体" pitchFamily="2" charset="-122"/>
                <a:cs typeface="+mn-cs"/>
              </a:rPr>
              <a:t>封装</a:t>
            </a:r>
            <a:r>
              <a:rPr lang="zh-CN" altLang="en-US" sz="2000" i="1" dirty="0">
                <a:solidFill>
                  <a:srgbClr val="FC442B"/>
                </a:solidFill>
                <a:ea typeface="宋体" pitchFamily="2" charset="-122"/>
                <a:cs typeface="+mn-cs"/>
              </a:rPr>
              <a:t>一个可迁移的虚拟机档案文件中</a:t>
            </a:r>
          </a:p>
        </p:txBody>
      </p:sp>
      <p:pic>
        <p:nvPicPr>
          <p:cNvPr id="14345" name="Picture 10" descr="trad_ser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519363"/>
            <a:ext cx="2319338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228600" y="5040313"/>
            <a:ext cx="4114800" cy="105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4950" indent="-234950">
              <a:lnSpc>
                <a:spcPct val="87000"/>
              </a:lnSpc>
              <a:buClr>
                <a:srgbClr val="0087E2"/>
              </a:buClr>
              <a:buSzPct val="80000"/>
              <a:buFontTx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  <a:cs typeface="+mn-cs"/>
              </a:rPr>
              <a:t>软件必须与硬件相结合</a:t>
            </a:r>
          </a:p>
          <a:p>
            <a:pPr marL="234950" indent="-234950">
              <a:lnSpc>
                <a:spcPct val="87000"/>
              </a:lnSpc>
              <a:buClr>
                <a:srgbClr val="0087E2"/>
              </a:buClr>
              <a:buSzPct val="80000"/>
              <a:buFontTx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  <a:cs typeface="+mn-cs"/>
              </a:rPr>
              <a:t>每台机器只能 运行单一的操作系统</a:t>
            </a:r>
          </a:p>
          <a:p>
            <a:pPr marL="234950" indent="-234950">
              <a:lnSpc>
                <a:spcPct val="87000"/>
              </a:lnSpc>
              <a:buClr>
                <a:srgbClr val="0087E2"/>
              </a:buClr>
              <a:buSzPct val="80000"/>
              <a:buFontTx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  <a:cs typeface="+mn-cs"/>
              </a:rPr>
              <a:t>每个操作系统有一个或多个应用程序负载（通常只有一个）</a:t>
            </a:r>
          </a:p>
        </p:txBody>
      </p:sp>
      <p:sp>
        <p:nvSpPr>
          <p:cNvPr id="30" name="Rectangle 12"/>
          <p:cNvSpPr>
            <a:spLocks noChangeArrowheads="1"/>
          </p:cNvSpPr>
          <p:nvPr/>
        </p:nvSpPr>
        <p:spPr bwMode="auto">
          <a:xfrm>
            <a:off x="4495800" y="5103813"/>
            <a:ext cx="4191000" cy="129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4950" indent="-234950">
              <a:lnSpc>
                <a:spcPct val="87000"/>
              </a:lnSpc>
              <a:buClr>
                <a:srgbClr val="0087E2"/>
              </a:buClr>
              <a:buSzPct val="80000"/>
              <a:buFontTx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  <a:cs typeface="+mn-cs"/>
              </a:rPr>
              <a:t>增加虚拟化层</a:t>
            </a:r>
          </a:p>
          <a:p>
            <a:pPr marL="234950" indent="-234950">
              <a:lnSpc>
                <a:spcPct val="87000"/>
              </a:lnSpc>
              <a:buClr>
                <a:srgbClr val="0087E2"/>
              </a:buClr>
              <a:buSzPct val="80000"/>
              <a:buFontTx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  <a:cs typeface="+mn-cs"/>
              </a:rPr>
              <a:t>裸金属架构</a:t>
            </a:r>
          </a:p>
          <a:p>
            <a:pPr marL="234950" indent="-234950">
              <a:lnSpc>
                <a:spcPct val="87000"/>
              </a:lnSpc>
              <a:buClr>
                <a:srgbClr val="0087E2"/>
              </a:buClr>
              <a:buSzPct val="80000"/>
              <a:buFontTx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华文细黑" pitchFamily="2" charset="-122"/>
                <a:ea typeface="华文细黑" pitchFamily="2" charset="-122"/>
                <a:cs typeface="+mn-cs"/>
              </a:rPr>
              <a:t>每台机器上有多个操作系统和多个应用负载</a:t>
            </a:r>
          </a:p>
          <a:p>
            <a:pPr marL="234950" indent="-234950">
              <a:lnSpc>
                <a:spcPct val="87000"/>
              </a:lnSpc>
              <a:buClr>
                <a:srgbClr val="0087E2"/>
              </a:buClr>
              <a:buSzPct val="80000"/>
              <a:buFontTx/>
              <a:buChar char="•"/>
              <a:defRPr/>
            </a:pPr>
            <a:endParaRPr lang="en-US" altLang="zh-CN" dirty="0">
              <a:solidFill>
                <a:srgbClr val="000000"/>
              </a:solidFill>
              <a:latin typeface="华文细黑" pitchFamily="2" charset="-122"/>
              <a:ea typeface="华文细黑" pitchFamily="2" charset="-122"/>
              <a:cs typeface="+mn-cs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7391400" y="2278063"/>
            <a:ext cx="1625600" cy="1255712"/>
            <a:chOff x="4656" y="1561"/>
            <a:chExt cx="1024" cy="791"/>
          </a:xfrm>
        </p:grpSpPr>
        <p:sp>
          <p:nvSpPr>
            <p:cNvPr id="32" name="AutoShape 14"/>
            <p:cNvSpPr>
              <a:spLocks noChangeArrowheads="1"/>
            </p:cNvSpPr>
            <p:nvPr/>
          </p:nvSpPr>
          <p:spPr bwMode="auto">
            <a:xfrm>
              <a:off x="4848" y="1561"/>
              <a:ext cx="832" cy="16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algn="ctr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87000"/>
                </a:lnSpc>
                <a:buClr>
                  <a:srgbClr val="0087E2"/>
                </a:buClr>
                <a:buSzPct val="80000"/>
                <a:defRPr/>
              </a:pPr>
              <a:r>
                <a:rPr lang="zh-CN" altLang="en-US" sz="1200" b="1">
                  <a:solidFill>
                    <a:srgbClr val="0087E2"/>
                  </a:solidFill>
                  <a:ea typeface="宋体" pitchFamily="2" charset="-122"/>
                  <a:cs typeface="+mn-cs"/>
                </a:rPr>
                <a:t>未更改过的应用</a:t>
              </a:r>
            </a:p>
          </p:txBody>
        </p:sp>
        <p:sp>
          <p:nvSpPr>
            <p:cNvPr id="33" name="AutoShape 15"/>
            <p:cNvSpPr>
              <a:spLocks noChangeArrowheads="1"/>
            </p:cNvSpPr>
            <p:nvPr/>
          </p:nvSpPr>
          <p:spPr bwMode="auto">
            <a:xfrm>
              <a:off x="4848" y="1897"/>
              <a:ext cx="832" cy="16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algn="ctr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87000"/>
                </a:lnSpc>
                <a:buClr>
                  <a:srgbClr val="0087E2"/>
                </a:buClr>
                <a:buSzPct val="80000"/>
                <a:defRPr/>
              </a:pPr>
              <a:r>
                <a:rPr lang="zh-CN" altLang="en-US" sz="1200" b="1">
                  <a:solidFill>
                    <a:srgbClr val="0087E2"/>
                  </a:solidFill>
                  <a:ea typeface="宋体" pitchFamily="2" charset="-122"/>
                  <a:cs typeface="+mn-cs"/>
                </a:rPr>
                <a:t>未更改过的</a:t>
              </a:r>
              <a:r>
                <a:rPr lang="en-US" altLang="zh-CN" sz="1200" b="1">
                  <a:solidFill>
                    <a:srgbClr val="0087E2"/>
                  </a:solidFill>
                  <a:ea typeface="宋体" pitchFamily="2" charset="-122"/>
                  <a:cs typeface="+mn-cs"/>
                </a:rPr>
                <a:t>OS</a:t>
              </a:r>
            </a:p>
          </p:txBody>
        </p:sp>
        <p:sp>
          <p:nvSpPr>
            <p:cNvPr id="34" name="AutoShape 16"/>
            <p:cNvSpPr>
              <a:spLocks noChangeArrowheads="1"/>
            </p:cNvSpPr>
            <p:nvPr/>
          </p:nvSpPr>
          <p:spPr bwMode="auto">
            <a:xfrm>
              <a:off x="4848" y="2185"/>
              <a:ext cx="832" cy="16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algn="ctr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87000"/>
                </a:lnSpc>
                <a:buClr>
                  <a:srgbClr val="0087E2"/>
                </a:buClr>
                <a:buSzPct val="80000"/>
                <a:defRPr/>
              </a:pPr>
              <a:r>
                <a:rPr lang="zh-CN" altLang="en-US" sz="1200" b="1">
                  <a:solidFill>
                    <a:srgbClr val="0087E2"/>
                  </a:solidFill>
                  <a:ea typeface="宋体" pitchFamily="2" charset="-122"/>
                  <a:cs typeface="+mn-cs"/>
                </a:rPr>
                <a:t>虚拟硬件</a:t>
              </a:r>
            </a:p>
          </p:txBody>
        </p:sp>
        <p:sp>
          <p:nvSpPr>
            <p:cNvPr id="35" name="Line 17"/>
            <p:cNvSpPr>
              <a:spLocks noChangeShapeType="1"/>
            </p:cNvSpPr>
            <p:nvPr/>
          </p:nvSpPr>
          <p:spPr bwMode="auto">
            <a:xfrm flipH="1" flipV="1">
              <a:off x="4656" y="1632"/>
              <a:ext cx="192" cy="0"/>
            </a:xfrm>
            <a:prstGeom prst="line">
              <a:avLst/>
            </a:prstGeom>
            <a:noFill/>
            <a:ln w="9525">
              <a:solidFill>
                <a:srgbClr val="0087E2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20000"/>
                </a:spcBef>
                <a:buClr>
                  <a:srgbClr val="0087E2"/>
                </a:buClr>
                <a:buSzPct val="80000"/>
                <a:buFont typeface="Wingdings" pitchFamily="2" charset="2"/>
                <a:buNone/>
                <a:defRPr/>
              </a:pPr>
              <a:endParaRPr lang="zh-CN" altLang="en-US" sz="3000">
                <a:solidFill>
                  <a:srgbClr val="FFFFFF"/>
                </a:solidFill>
                <a:ea typeface="宋体" pitchFamily="2" charset="-122"/>
                <a:cs typeface="+mn-cs"/>
              </a:endParaRPr>
            </a:p>
          </p:txBody>
        </p:sp>
        <p:sp>
          <p:nvSpPr>
            <p:cNvPr id="36" name="Line 18"/>
            <p:cNvSpPr>
              <a:spLocks noChangeShapeType="1"/>
            </p:cNvSpPr>
            <p:nvPr/>
          </p:nvSpPr>
          <p:spPr bwMode="auto">
            <a:xfrm flipH="1" flipV="1">
              <a:off x="4656" y="1968"/>
              <a:ext cx="192" cy="0"/>
            </a:xfrm>
            <a:prstGeom prst="line">
              <a:avLst/>
            </a:prstGeom>
            <a:noFill/>
            <a:ln w="9525">
              <a:solidFill>
                <a:srgbClr val="0087E2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20000"/>
                </a:spcBef>
                <a:buClr>
                  <a:srgbClr val="0087E2"/>
                </a:buClr>
                <a:buSzPct val="80000"/>
                <a:buFont typeface="Wingdings" pitchFamily="2" charset="2"/>
                <a:buNone/>
                <a:defRPr/>
              </a:pPr>
              <a:endParaRPr lang="zh-CN" altLang="en-US" sz="3000">
                <a:solidFill>
                  <a:srgbClr val="FFFFFF"/>
                </a:solidFill>
                <a:ea typeface="宋体" pitchFamily="2" charset="-122"/>
                <a:cs typeface="+mn-cs"/>
              </a:endParaRPr>
            </a:p>
          </p:txBody>
        </p:sp>
        <p:sp>
          <p:nvSpPr>
            <p:cNvPr id="37" name="Line 19"/>
            <p:cNvSpPr>
              <a:spLocks noChangeShapeType="1"/>
            </p:cNvSpPr>
            <p:nvPr/>
          </p:nvSpPr>
          <p:spPr bwMode="auto">
            <a:xfrm flipH="1" flipV="1">
              <a:off x="4656" y="2256"/>
              <a:ext cx="192" cy="0"/>
            </a:xfrm>
            <a:prstGeom prst="line">
              <a:avLst/>
            </a:prstGeom>
            <a:noFill/>
            <a:ln w="9525">
              <a:solidFill>
                <a:srgbClr val="0087E2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20000"/>
                </a:spcBef>
                <a:buClr>
                  <a:srgbClr val="0087E2"/>
                </a:buClr>
                <a:buSzPct val="80000"/>
                <a:buFont typeface="Wingdings" pitchFamily="2" charset="2"/>
                <a:buNone/>
                <a:defRPr/>
              </a:pPr>
              <a:endParaRPr lang="zh-CN" altLang="en-US" sz="3000">
                <a:solidFill>
                  <a:srgbClr val="FFFFFF"/>
                </a:solidFill>
                <a:ea typeface="宋体" pitchFamily="2" charset="-122"/>
                <a:cs typeface="+mn-cs"/>
              </a:endParaRPr>
            </a:p>
          </p:txBody>
        </p:sp>
      </p:grpSp>
      <p:sp>
        <p:nvSpPr>
          <p:cNvPr id="38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04800" y="76200"/>
            <a:ext cx="8839200" cy="508000"/>
          </a:xfrm>
        </p:spPr>
        <p:txBody>
          <a:bodyPr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sz="2800">
                <a:ln>
                  <a:noFill/>
                </a:ln>
                <a:ea typeface="黑体" pitchFamily="49" charset="-122"/>
              </a:rPr>
              <a:t>虚拟化技术</a:t>
            </a:r>
            <a:r>
              <a:rPr lang="zh-CN" altLang="en-US">
                <a:ln>
                  <a:noFill/>
                </a:ln>
                <a:ea typeface="宋体" pitchFamily="2" charset="-122"/>
              </a:rPr>
              <a:t>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  <p:bldP spid="27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04800" y="76200"/>
            <a:ext cx="8839200" cy="512763"/>
          </a:xfrm>
        </p:spPr>
        <p:txBody>
          <a:bodyPr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sz="2800">
                <a:ln>
                  <a:noFill/>
                </a:ln>
                <a:ea typeface="黑体" pitchFamily="49" charset="-122"/>
              </a:rPr>
              <a:t>虚拟技术的四大特性</a:t>
            </a:r>
            <a:r>
              <a:rPr lang="zh-CN" altLang="en-US">
                <a:ln>
                  <a:noFill/>
                </a:ln>
                <a:ea typeface="宋体" pitchFamily="2" charset="-122"/>
              </a:rPr>
              <a:t> 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648200" y="3505200"/>
            <a:ext cx="3810000" cy="2505075"/>
            <a:chOff x="432" y="2256"/>
            <a:chExt cx="2400" cy="1578"/>
          </a:xfrm>
        </p:grpSpPr>
        <p:grpSp>
          <p:nvGrpSpPr>
            <p:cNvPr id="15385" name="Group 4"/>
            <p:cNvGrpSpPr>
              <a:grpSpLocks/>
            </p:cNvGrpSpPr>
            <p:nvPr/>
          </p:nvGrpSpPr>
          <p:grpSpPr bwMode="auto">
            <a:xfrm>
              <a:off x="432" y="2256"/>
              <a:ext cx="2400" cy="1578"/>
              <a:chOff x="432" y="2256"/>
              <a:chExt cx="2400" cy="1578"/>
            </a:xfrm>
          </p:grpSpPr>
          <p:pic>
            <p:nvPicPr>
              <p:cNvPr id="15389" name="Picture 5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432" y="2256"/>
                <a:ext cx="2400" cy="15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" name="Text Box 6"/>
              <p:cNvSpPr txBox="1">
                <a:spLocks noChangeArrowheads="1"/>
              </p:cNvSpPr>
              <p:nvPr/>
            </p:nvSpPr>
            <p:spPr bwMode="auto">
              <a:xfrm>
                <a:off x="1085" y="2329"/>
                <a:ext cx="1254" cy="2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7000"/>
                  </a:lnSpc>
                  <a:buClr>
                    <a:srgbClr val="0087E2"/>
                  </a:buClr>
                  <a:buSzPct val="80000"/>
                  <a:defRPr/>
                </a:pPr>
                <a:r>
                  <a:rPr lang="zh-CN" altLang="en-US" sz="2000" b="1">
                    <a:solidFill>
                      <a:srgbClr val="000000"/>
                    </a:solidFill>
                    <a:ea typeface="宋体" pitchFamily="2" charset="-122"/>
                    <a:cs typeface="+mn-cs"/>
                  </a:rPr>
                  <a:t>相对于硬件独立</a:t>
                </a:r>
              </a:p>
            </p:txBody>
          </p:sp>
        </p:grpSp>
        <p:grpSp>
          <p:nvGrpSpPr>
            <p:cNvPr id="15386" name="Group 7"/>
            <p:cNvGrpSpPr>
              <a:grpSpLocks/>
            </p:cNvGrpSpPr>
            <p:nvPr/>
          </p:nvGrpSpPr>
          <p:grpSpPr bwMode="auto">
            <a:xfrm>
              <a:off x="630" y="2640"/>
              <a:ext cx="2010" cy="954"/>
              <a:chOff x="630" y="2640"/>
              <a:chExt cx="2010" cy="954"/>
            </a:xfrm>
          </p:grpSpPr>
          <p:pic>
            <p:nvPicPr>
              <p:cNvPr id="15387" name="Picture 8" descr="hw independence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076" y="2640"/>
                <a:ext cx="1132" cy="7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" name="Text Box 9"/>
              <p:cNvSpPr txBox="1">
                <a:spLocks noChangeArrowheads="1"/>
              </p:cNvSpPr>
              <p:nvPr/>
            </p:nvSpPr>
            <p:spPr bwMode="auto">
              <a:xfrm>
                <a:off x="630" y="3312"/>
                <a:ext cx="2010" cy="2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>
                  <a:lnSpc>
                    <a:spcPct val="87000"/>
                  </a:lnSpc>
                  <a:buClr>
                    <a:srgbClr val="0087E2"/>
                  </a:buClr>
                  <a:buSzPct val="80000"/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ea typeface="宋体" pitchFamily="2" charset="-122"/>
                    <a:cs typeface="+mn-cs"/>
                  </a:rPr>
                  <a:t>无需修改即可在任何服务器上运行虚拟机</a:t>
                </a:r>
              </a:p>
            </p:txBody>
          </p:sp>
        </p:grpSp>
      </p:grpSp>
      <p:grpSp>
        <p:nvGrpSpPr>
          <p:cNvPr id="15364" name="Group 10"/>
          <p:cNvGrpSpPr>
            <a:grpSpLocks/>
          </p:cNvGrpSpPr>
          <p:nvPr/>
        </p:nvGrpSpPr>
        <p:grpSpPr bwMode="auto">
          <a:xfrm>
            <a:off x="685800" y="1000125"/>
            <a:ext cx="3810000" cy="2505075"/>
            <a:chOff x="432" y="630"/>
            <a:chExt cx="2400" cy="1578"/>
          </a:xfrm>
        </p:grpSpPr>
        <p:grpSp>
          <p:nvGrpSpPr>
            <p:cNvPr id="15379" name="Group 11"/>
            <p:cNvGrpSpPr>
              <a:grpSpLocks/>
            </p:cNvGrpSpPr>
            <p:nvPr/>
          </p:nvGrpSpPr>
          <p:grpSpPr bwMode="auto">
            <a:xfrm>
              <a:off x="432" y="630"/>
              <a:ext cx="2400" cy="1578"/>
              <a:chOff x="432" y="630"/>
              <a:chExt cx="2400" cy="1578"/>
            </a:xfrm>
          </p:grpSpPr>
          <p:pic>
            <p:nvPicPr>
              <p:cNvPr id="15383" name="Picture 1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432" y="630"/>
                <a:ext cx="2400" cy="15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Text Box 13"/>
              <p:cNvSpPr txBox="1">
                <a:spLocks noChangeArrowheads="1"/>
              </p:cNvSpPr>
              <p:nvPr/>
            </p:nvSpPr>
            <p:spPr bwMode="auto">
              <a:xfrm>
                <a:off x="482" y="720"/>
                <a:ext cx="2302" cy="2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lnSpc>
                    <a:spcPct val="87000"/>
                  </a:lnSpc>
                  <a:buClr>
                    <a:srgbClr val="0087E2"/>
                  </a:buClr>
                  <a:buSzPct val="80000"/>
                  <a:defRPr/>
                </a:pPr>
                <a:r>
                  <a:rPr lang="zh-CN" altLang="en-US" sz="2000" b="1" dirty="0">
                    <a:solidFill>
                      <a:srgbClr val="000000"/>
                    </a:solidFill>
                    <a:ea typeface="宋体" pitchFamily="2" charset="-122"/>
                    <a:cs typeface="+mn-cs"/>
                  </a:rPr>
                  <a:t>分区</a:t>
                </a:r>
              </a:p>
            </p:txBody>
          </p:sp>
        </p:grpSp>
        <p:grpSp>
          <p:nvGrpSpPr>
            <p:cNvPr id="15380" name="Group 14"/>
            <p:cNvGrpSpPr>
              <a:grpSpLocks/>
            </p:cNvGrpSpPr>
            <p:nvPr/>
          </p:nvGrpSpPr>
          <p:grpSpPr bwMode="auto">
            <a:xfrm>
              <a:off x="576" y="1008"/>
              <a:ext cx="2160" cy="1104"/>
              <a:chOff x="576" y="1008"/>
              <a:chExt cx="2160" cy="1104"/>
            </a:xfrm>
          </p:grpSpPr>
          <p:sp>
            <p:nvSpPr>
              <p:cNvPr id="44" name="Text Box 15"/>
              <p:cNvSpPr txBox="1">
                <a:spLocks noChangeArrowheads="1"/>
              </p:cNvSpPr>
              <p:nvPr/>
            </p:nvSpPr>
            <p:spPr bwMode="auto">
              <a:xfrm>
                <a:off x="576" y="1680"/>
                <a:ext cx="2160" cy="4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>
                  <a:lnSpc>
                    <a:spcPct val="87000"/>
                  </a:lnSpc>
                  <a:buClr>
                    <a:srgbClr val="0087E2"/>
                  </a:buClr>
                  <a:buSzPct val="80000"/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ea typeface="宋体" pitchFamily="2" charset="-122"/>
                    <a:cs typeface="+mn-cs"/>
                  </a:rPr>
                  <a:t>在单一物理服务器上同时</a:t>
                </a:r>
                <a:endParaRPr lang="en-US" altLang="zh-CN" sz="2000" dirty="0">
                  <a:solidFill>
                    <a:srgbClr val="000000"/>
                  </a:solidFill>
                  <a:ea typeface="宋体" pitchFamily="2" charset="-122"/>
                  <a:cs typeface="+mn-cs"/>
                </a:endParaRPr>
              </a:p>
              <a:p>
                <a:pPr algn="ctr">
                  <a:lnSpc>
                    <a:spcPct val="87000"/>
                  </a:lnSpc>
                  <a:buClr>
                    <a:srgbClr val="0087E2"/>
                  </a:buClr>
                  <a:buSzPct val="80000"/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ea typeface="宋体" pitchFamily="2" charset="-122"/>
                    <a:cs typeface="+mn-cs"/>
                  </a:rPr>
                  <a:t>运行多个虚拟机</a:t>
                </a:r>
              </a:p>
            </p:txBody>
          </p:sp>
          <p:pic>
            <p:nvPicPr>
              <p:cNvPr id="15382" name="Picture 16" descr="vserver4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440" y="1008"/>
                <a:ext cx="541" cy="6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9" name="Group 17"/>
          <p:cNvGrpSpPr>
            <a:grpSpLocks/>
          </p:cNvGrpSpPr>
          <p:nvPr/>
        </p:nvGrpSpPr>
        <p:grpSpPr bwMode="auto">
          <a:xfrm>
            <a:off x="4648200" y="990600"/>
            <a:ext cx="3810000" cy="2505075"/>
            <a:chOff x="2928" y="624"/>
            <a:chExt cx="2400" cy="1578"/>
          </a:xfrm>
        </p:grpSpPr>
        <p:grpSp>
          <p:nvGrpSpPr>
            <p:cNvPr id="15373" name="Group 18"/>
            <p:cNvGrpSpPr>
              <a:grpSpLocks/>
            </p:cNvGrpSpPr>
            <p:nvPr/>
          </p:nvGrpSpPr>
          <p:grpSpPr bwMode="auto">
            <a:xfrm>
              <a:off x="2928" y="624"/>
              <a:ext cx="2400" cy="1578"/>
              <a:chOff x="2928" y="624"/>
              <a:chExt cx="2400" cy="1578"/>
            </a:xfrm>
          </p:grpSpPr>
          <p:pic>
            <p:nvPicPr>
              <p:cNvPr id="15377" name="Picture 19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928" y="624"/>
                <a:ext cx="2400" cy="15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4" name="Text Box 20"/>
              <p:cNvSpPr txBox="1">
                <a:spLocks noChangeArrowheads="1"/>
              </p:cNvSpPr>
              <p:nvPr/>
            </p:nvSpPr>
            <p:spPr bwMode="auto">
              <a:xfrm>
                <a:off x="3810" y="697"/>
                <a:ext cx="441" cy="2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7000"/>
                  </a:lnSpc>
                  <a:buClr>
                    <a:srgbClr val="0087E2"/>
                  </a:buClr>
                  <a:buSzPct val="80000"/>
                  <a:defRPr/>
                </a:pPr>
                <a:r>
                  <a:rPr lang="zh-CN" altLang="en-US" sz="2000" b="1">
                    <a:solidFill>
                      <a:srgbClr val="000000"/>
                    </a:solidFill>
                    <a:ea typeface="宋体" pitchFamily="2" charset="-122"/>
                    <a:cs typeface="+mn-cs"/>
                  </a:rPr>
                  <a:t>隔离</a:t>
                </a:r>
              </a:p>
            </p:txBody>
          </p:sp>
        </p:grpSp>
        <p:grpSp>
          <p:nvGrpSpPr>
            <p:cNvPr id="15374" name="Group 21"/>
            <p:cNvGrpSpPr>
              <a:grpSpLocks/>
            </p:cNvGrpSpPr>
            <p:nvPr/>
          </p:nvGrpSpPr>
          <p:grpSpPr bwMode="auto">
            <a:xfrm>
              <a:off x="3072" y="1008"/>
              <a:ext cx="2160" cy="1104"/>
              <a:chOff x="3072" y="1008"/>
              <a:chExt cx="2160" cy="1104"/>
            </a:xfrm>
          </p:grpSpPr>
          <p:sp>
            <p:nvSpPr>
              <p:cNvPr id="51" name="Text Box 22"/>
              <p:cNvSpPr txBox="1">
                <a:spLocks noChangeArrowheads="1"/>
              </p:cNvSpPr>
              <p:nvPr/>
            </p:nvSpPr>
            <p:spPr bwMode="auto">
              <a:xfrm>
                <a:off x="3072" y="1680"/>
                <a:ext cx="2160" cy="4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>
                  <a:lnSpc>
                    <a:spcPct val="87000"/>
                  </a:lnSpc>
                  <a:buClr>
                    <a:srgbClr val="0087E2"/>
                  </a:buClr>
                  <a:buSzPct val="80000"/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ea typeface="宋体" pitchFamily="2" charset="-122"/>
                    <a:cs typeface="+mn-cs"/>
                  </a:rPr>
                  <a:t>在同一服务器上的虚拟机</a:t>
                </a:r>
                <a:endParaRPr lang="en-US" altLang="zh-CN" sz="2000" dirty="0">
                  <a:solidFill>
                    <a:srgbClr val="000000"/>
                  </a:solidFill>
                  <a:ea typeface="宋体" pitchFamily="2" charset="-122"/>
                  <a:cs typeface="+mn-cs"/>
                </a:endParaRPr>
              </a:p>
              <a:p>
                <a:pPr algn="ctr">
                  <a:lnSpc>
                    <a:spcPct val="87000"/>
                  </a:lnSpc>
                  <a:buClr>
                    <a:srgbClr val="0087E2"/>
                  </a:buClr>
                  <a:buSzPct val="80000"/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ea typeface="宋体" pitchFamily="2" charset="-122"/>
                    <a:cs typeface="+mn-cs"/>
                  </a:rPr>
                  <a:t>之间相互隔离</a:t>
                </a:r>
              </a:p>
            </p:txBody>
          </p:sp>
          <p:pic>
            <p:nvPicPr>
              <p:cNvPr id="15376" name="Picture 23" descr="isolation_architecture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792" y="1008"/>
                <a:ext cx="768" cy="6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12" name="Group 24"/>
          <p:cNvGrpSpPr>
            <a:grpSpLocks/>
          </p:cNvGrpSpPr>
          <p:nvPr/>
        </p:nvGrpSpPr>
        <p:grpSpPr bwMode="auto">
          <a:xfrm>
            <a:off x="685800" y="3505200"/>
            <a:ext cx="3810000" cy="2505075"/>
            <a:chOff x="432" y="2256"/>
            <a:chExt cx="2400" cy="1578"/>
          </a:xfrm>
        </p:grpSpPr>
        <p:grpSp>
          <p:nvGrpSpPr>
            <p:cNvPr id="15367" name="Group 25"/>
            <p:cNvGrpSpPr>
              <a:grpSpLocks/>
            </p:cNvGrpSpPr>
            <p:nvPr/>
          </p:nvGrpSpPr>
          <p:grpSpPr bwMode="auto">
            <a:xfrm>
              <a:off x="432" y="2256"/>
              <a:ext cx="2400" cy="1578"/>
              <a:chOff x="2928" y="2262"/>
              <a:chExt cx="2400" cy="1578"/>
            </a:xfrm>
          </p:grpSpPr>
          <p:pic>
            <p:nvPicPr>
              <p:cNvPr id="15371" name="Picture 26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928" y="2262"/>
                <a:ext cx="2400" cy="15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1" name="Text Box 27"/>
              <p:cNvSpPr txBox="1">
                <a:spLocks noChangeArrowheads="1"/>
              </p:cNvSpPr>
              <p:nvPr/>
            </p:nvSpPr>
            <p:spPr bwMode="auto">
              <a:xfrm>
                <a:off x="3943" y="2335"/>
                <a:ext cx="441" cy="2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7000"/>
                  </a:lnSpc>
                  <a:buClr>
                    <a:srgbClr val="0087E2"/>
                  </a:buClr>
                  <a:buSzPct val="80000"/>
                  <a:defRPr/>
                </a:pPr>
                <a:r>
                  <a:rPr lang="zh-CN" altLang="en-US" sz="2000" b="1">
                    <a:solidFill>
                      <a:srgbClr val="000000"/>
                    </a:solidFill>
                    <a:ea typeface="宋体" pitchFamily="2" charset="-122"/>
                    <a:cs typeface="+mn-cs"/>
                  </a:rPr>
                  <a:t>封装</a:t>
                </a:r>
              </a:p>
            </p:txBody>
          </p:sp>
        </p:grpSp>
        <p:grpSp>
          <p:nvGrpSpPr>
            <p:cNvPr id="15368" name="Group 28"/>
            <p:cNvGrpSpPr>
              <a:grpSpLocks/>
            </p:cNvGrpSpPr>
            <p:nvPr/>
          </p:nvGrpSpPr>
          <p:grpSpPr bwMode="auto">
            <a:xfrm>
              <a:off x="528" y="2585"/>
              <a:ext cx="2208" cy="1111"/>
              <a:chOff x="528" y="2585"/>
              <a:chExt cx="2208" cy="1111"/>
            </a:xfrm>
          </p:grpSpPr>
          <p:sp>
            <p:nvSpPr>
              <p:cNvPr id="58" name="Text Box 29"/>
              <p:cNvSpPr txBox="1">
                <a:spLocks noChangeArrowheads="1"/>
              </p:cNvSpPr>
              <p:nvPr/>
            </p:nvSpPr>
            <p:spPr bwMode="auto">
              <a:xfrm>
                <a:off x="528" y="3264"/>
                <a:ext cx="2208" cy="4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>
                  <a:lnSpc>
                    <a:spcPct val="87000"/>
                  </a:lnSpc>
                  <a:buClr>
                    <a:srgbClr val="0087E2"/>
                  </a:buClr>
                  <a:buSzPct val="80000"/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ea typeface="宋体" pitchFamily="2" charset="-122"/>
                    <a:cs typeface="+mn-cs"/>
                  </a:rPr>
                  <a:t>整个虚拟机保存在文件中，而且可以通过移动和复制文件的方式来移动和复制该虚拟机</a:t>
                </a:r>
              </a:p>
            </p:txBody>
          </p:sp>
          <p:pic>
            <p:nvPicPr>
              <p:cNvPr id="15370" name="Picture 30" descr="encapsulation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gray">
              <a:xfrm>
                <a:off x="1248" y="2585"/>
                <a:ext cx="816" cy="6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04800" y="76200"/>
            <a:ext cx="8839200" cy="387798"/>
          </a:xfrm>
        </p:spPr>
        <p:txBody>
          <a:bodyPr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sz="2800" dirty="0">
                <a:ln>
                  <a:noFill/>
                </a:ln>
                <a:ea typeface="黑体" pitchFamily="49" charset="-122"/>
              </a:rPr>
              <a:t>专题：应对大数据</a:t>
            </a:r>
            <a:r>
              <a:rPr lang="en-US" altLang="zh-CN" sz="2800" dirty="0">
                <a:ln>
                  <a:noFill/>
                </a:ln>
                <a:ea typeface="黑体" pitchFamily="49" charset="-122"/>
              </a:rPr>
              <a:t>3V</a:t>
            </a:r>
            <a:r>
              <a:rPr lang="zh-CN" altLang="en-US" sz="2800" dirty="0">
                <a:ln>
                  <a:noFill/>
                </a:ln>
                <a:ea typeface="黑体" pitchFamily="49" charset="-122"/>
              </a:rPr>
              <a:t>挑战的技术方案</a:t>
            </a:r>
            <a:endParaRPr lang="zh-CN" altLang="en-US" dirty="0">
              <a:ln>
                <a:noFill/>
              </a:ln>
              <a:ea typeface="宋体" pitchFamily="2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E546FF-7591-60FC-9C05-0B4FC99C5BD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3815" y="5847715"/>
            <a:ext cx="1800860" cy="33909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fld id="{760FBDFE-C587-4B4C-A407-44438C67B59E}" type="datetime1">
              <a:rPr lang="zh-CN" altLang="en-US" smtClean="0"/>
              <a:pPr/>
              <a:t>2025/5/22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013F63-BC27-AE0D-02D0-AA428C647E0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835" y="838200"/>
            <a:ext cx="8990965" cy="541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9023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04800" y="76200"/>
            <a:ext cx="8839200" cy="508000"/>
          </a:xfrm>
        </p:spPr>
        <p:txBody>
          <a:bodyPr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sz="2800" dirty="0">
                <a:ln>
                  <a:noFill/>
                </a:ln>
                <a:ea typeface="黑体" pitchFamily="49" charset="-122"/>
              </a:rPr>
              <a:t>重复数据删除技术的出现</a:t>
            </a:r>
            <a:r>
              <a:rPr lang="zh-CN" altLang="en-US" dirty="0">
                <a:ln>
                  <a:noFill/>
                </a:ln>
                <a:ea typeface="宋体" pitchFamily="2" charset="-122"/>
              </a:rPr>
              <a:t> 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6263" y="1243013"/>
            <a:ext cx="7991475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04800" y="76200"/>
            <a:ext cx="8839200" cy="508000"/>
          </a:xfrm>
        </p:spPr>
        <p:txBody>
          <a:bodyPr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sz="2800" dirty="0">
                <a:ln>
                  <a:noFill/>
                </a:ln>
                <a:ea typeface="黑体" pitchFamily="49" charset="-122"/>
              </a:rPr>
              <a:t>重复数据删除技术</a:t>
            </a:r>
            <a:r>
              <a:rPr lang="zh-CN" altLang="en-US" dirty="0">
                <a:ln>
                  <a:noFill/>
                </a:ln>
                <a:ea typeface="宋体" pitchFamily="2" charset="-122"/>
              </a:rPr>
              <a:t> </a:t>
            </a:r>
          </a:p>
        </p:txBody>
      </p:sp>
      <p:pic>
        <p:nvPicPr>
          <p:cNvPr id="20" name="图片 19" descr="dedup_mini_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3808" y="990600"/>
            <a:ext cx="3096344" cy="495415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04800" y="76200"/>
            <a:ext cx="8839200" cy="512763"/>
          </a:xfrm>
        </p:spPr>
        <p:txBody>
          <a:bodyPr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sz="2800" dirty="0">
                <a:ln>
                  <a:noFill/>
                </a:ln>
                <a:ea typeface="黑体" pitchFamily="49" charset="-122"/>
              </a:rPr>
              <a:t>重复数据删除技术的优缺点</a:t>
            </a:r>
            <a:r>
              <a:rPr lang="zh-CN" altLang="en-US" dirty="0">
                <a:ln>
                  <a:noFill/>
                </a:ln>
                <a:ea typeface="宋体" pitchFamily="2" charset="-122"/>
              </a:rPr>
              <a:t> </a:t>
            </a:r>
          </a:p>
        </p:txBody>
      </p:sp>
      <p:sp>
        <p:nvSpPr>
          <p:cNvPr id="31" name="内容占位符 2"/>
          <p:cNvSpPr txBox="1">
            <a:spLocks/>
          </p:cNvSpPr>
          <p:nvPr/>
        </p:nvSpPr>
        <p:spPr bwMode="auto">
          <a:xfrm>
            <a:off x="457200" y="13414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800" dirty="0">
                <a:solidFill>
                  <a:sysClr val="windowText" lastClr="000000"/>
                </a:solidFill>
                <a:latin typeface="黑体" pitchFamily="49" charset="-122"/>
                <a:ea typeface="黑体" pitchFamily="49" charset="-122"/>
                <a:cs typeface="+mn-cs"/>
              </a:rPr>
              <a:t>优势：</a:t>
            </a:r>
            <a:endParaRPr lang="en-US" altLang="zh-CN" sz="2800" dirty="0">
              <a:solidFill>
                <a:sysClr val="windowText" lastClr="000000"/>
              </a:solidFill>
              <a:latin typeface="黑体" pitchFamily="49" charset="-122"/>
              <a:ea typeface="黑体" pitchFamily="49" charset="-122"/>
              <a:cs typeface="+mn-cs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zh-CN" altLang="en-US" sz="2800" dirty="0">
                <a:solidFill>
                  <a:sysClr val="windowText" lastClr="000000"/>
                </a:solidFill>
                <a:latin typeface="Calibri"/>
                <a:ea typeface="宋体"/>
                <a:cs typeface="+mn-cs"/>
              </a:rPr>
              <a:t>控制数据增长，提出存储利用率</a:t>
            </a:r>
            <a:endParaRPr lang="en-US" altLang="zh-CN" sz="2800" dirty="0">
              <a:solidFill>
                <a:sysClr val="windowText" lastClr="000000"/>
              </a:solidFill>
              <a:latin typeface="Calibri"/>
              <a:ea typeface="宋体"/>
              <a:cs typeface="+mn-cs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zh-CN" altLang="en-US" sz="2800" dirty="0">
                <a:solidFill>
                  <a:sysClr val="windowText" lastClr="000000"/>
                </a:solidFill>
                <a:latin typeface="Calibri"/>
                <a:ea typeface="宋体"/>
                <a:cs typeface="+mn-cs"/>
              </a:rPr>
              <a:t>提高网络带宽利用率，减少备份时间</a:t>
            </a:r>
            <a:endParaRPr lang="en-US" altLang="zh-CN" sz="2800" dirty="0">
              <a:solidFill>
                <a:sysClr val="windowText" lastClr="000000"/>
              </a:solidFill>
              <a:latin typeface="Calibri"/>
              <a:ea typeface="宋体"/>
              <a:cs typeface="+mn-cs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zh-CN" altLang="en-US" sz="2800" dirty="0">
                <a:solidFill>
                  <a:sysClr val="windowText" lastClr="000000"/>
                </a:solidFill>
                <a:latin typeface="Calibri"/>
                <a:ea typeface="宋体"/>
                <a:cs typeface="+mn-cs"/>
              </a:rPr>
              <a:t>降低成本和能耗</a:t>
            </a:r>
            <a:endParaRPr lang="en-US" altLang="zh-CN" sz="2800" dirty="0">
              <a:solidFill>
                <a:sysClr val="windowText" lastClr="000000"/>
              </a:solidFill>
              <a:latin typeface="Calibri"/>
              <a:ea typeface="宋体"/>
              <a:cs typeface="+mn-cs"/>
            </a:endParaRPr>
          </a:p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800" dirty="0">
                <a:solidFill>
                  <a:sysClr val="windowText" lastClr="000000"/>
                </a:solidFill>
                <a:latin typeface="黑体" pitchFamily="49" charset="-122"/>
                <a:ea typeface="黑体" pitchFamily="49" charset="-122"/>
              </a:rPr>
              <a:t>劣势：</a:t>
            </a:r>
            <a:endParaRPr lang="en-US" altLang="zh-CN" sz="2800" dirty="0">
              <a:solidFill>
                <a:sysClr val="windowText" lastClr="000000"/>
              </a:solidFill>
              <a:latin typeface="黑体" pitchFamily="49" charset="-122"/>
              <a:ea typeface="黑体" pitchFamily="49" charset="-122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zh-CN" altLang="en-US" sz="2800" dirty="0">
                <a:solidFill>
                  <a:sysClr val="windowText" lastClr="000000"/>
                </a:solidFill>
                <a:latin typeface="Calibri"/>
                <a:ea typeface="宋体"/>
              </a:rPr>
              <a:t>需要额外内存和处理资源</a:t>
            </a:r>
            <a:endParaRPr lang="en-US" altLang="zh-CN" sz="2800" dirty="0">
              <a:solidFill>
                <a:sysClr val="windowText" lastClr="000000"/>
              </a:solidFill>
              <a:latin typeface="Calibri"/>
              <a:ea typeface="宋体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zh-CN" altLang="en-US" sz="2800" dirty="0">
                <a:solidFill>
                  <a:sysClr val="windowText" lastClr="000000"/>
                </a:solidFill>
                <a:latin typeface="Calibri"/>
                <a:ea typeface="宋体"/>
              </a:rPr>
              <a:t>降低数据的可靠性</a:t>
            </a:r>
            <a:endParaRPr lang="en-US" altLang="zh-CN" sz="2800" dirty="0">
              <a:solidFill>
                <a:sysClr val="windowText" lastClr="000000"/>
              </a:solidFill>
              <a:latin typeface="Calibri"/>
              <a:ea typeface="宋体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zh-CN" altLang="en-US" sz="2800" dirty="0">
                <a:solidFill>
                  <a:sysClr val="windowText" lastClr="000000"/>
                </a:solidFill>
                <a:latin typeface="Calibri"/>
                <a:ea typeface="宋体"/>
              </a:rPr>
              <a:t>增加了数据恢复的开销</a:t>
            </a:r>
            <a:endParaRPr lang="en-US" altLang="zh-CN" sz="2800" dirty="0">
              <a:solidFill>
                <a:sysClr val="windowText" lastClr="000000"/>
              </a:solidFill>
              <a:latin typeface="Calibri"/>
              <a:ea typeface="宋体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pitchFamily="34" charset="0"/>
              <a:buChar char="–"/>
              <a:defRPr/>
            </a:pPr>
            <a:endParaRPr lang="en-US" altLang="zh-CN" sz="2800" dirty="0">
              <a:solidFill>
                <a:sysClr val="windowText" lastClr="000000"/>
              </a:solidFill>
              <a:latin typeface="Calibri"/>
              <a:ea typeface="宋体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04800" y="76200"/>
            <a:ext cx="8839200" cy="387798"/>
          </a:xfrm>
        </p:spPr>
        <p:txBody>
          <a:bodyPr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sz="2800" dirty="0">
                <a:ln>
                  <a:noFill/>
                </a:ln>
                <a:ea typeface="黑体" pitchFamily="49" charset="-122"/>
              </a:rPr>
              <a:t>固态盘等新型存储技术</a:t>
            </a:r>
            <a:endParaRPr lang="zh-CN" altLang="en-US" dirty="0">
              <a:ln>
                <a:noFill/>
              </a:ln>
              <a:ea typeface="宋体" pitchFamily="2" charset="-122"/>
            </a:endParaRPr>
          </a:p>
        </p:txBody>
      </p:sp>
      <p:pic>
        <p:nvPicPr>
          <p:cNvPr id="6" name="图片 5" descr="intel_celeron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8975" y="1100138"/>
            <a:ext cx="2247900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 descr="images.jpe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6100" y="1066800"/>
            <a:ext cx="2071688" cy="169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73163" y="4419600"/>
            <a:ext cx="1341437" cy="165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7788" y="1320800"/>
            <a:ext cx="1927225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直接连接符 10"/>
          <p:cNvCxnSpPr>
            <a:cxnSpLocks noChangeShapeType="1"/>
          </p:cNvCxnSpPr>
          <p:nvPr/>
        </p:nvCxnSpPr>
        <p:spPr bwMode="auto">
          <a:xfrm>
            <a:off x="3716338" y="1354138"/>
            <a:ext cx="33337" cy="495935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ash"/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/>
          </a:extLst>
        </p:spPr>
      </p:cxnSp>
      <p:sp>
        <p:nvSpPr>
          <p:cNvPr id="12" name="椭圆 11"/>
          <p:cNvSpPr>
            <a:spLocks noChangeArrowheads="1"/>
          </p:cNvSpPr>
          <p:nvPr/>
        </p:nvSpPr>
        <p:spPr bwMode="auto">
          <a:xfrm>
            <a:off x="4784725" y="3152775"/>
            <a:ext cx="3452813" cy="942975"/>
          </a:xfrm>
          <a:prstGeom prst="ellipse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CN" sz="240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High-speed </a:t>
            </a:r>
          </a:p>
          <a:p>
            <a:pPr algn="ctr">
              <a:defRPr/>
            </a:pPr>
            <a:r>
              <a:rPr lang="en-US" altLang="zh-CN" sz="240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Inter-Connections</a:t>
            </a:r>
            <a:endParaRPr lang="zh-CN" altLang="en-US" sz="2400" dirty="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6200" y="2541588"/>
            <a:ext cx="331787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/>
              <a:t>Single-Processor</a:t>
            </a:r>
            <a:endParaRPr lang="zh-CN" altLang="en-US" sz="2400" b="1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53988" y="5943600"/>
            <a:ext cx="33194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/>
              <a:t>HDD</a:t>
            </a:r>
            <a:endParaRPr lang="zh-CN" altLang="en-US" sz="2400" b="1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789488" y="2554288"/>
            <a:ext cx="33194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/>
              <a:t>Multicore &amp; GPU</a:t>
            </a:r>
            <a:endParaRPr lang="zh-CN" altLang="en-US" sz="2400" b="1"/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800600" y="6019800"/>
            <a:ext cx="33178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/>
              <a:t>SSD</a:t>
            </a:r>
            <a:endParaRPr lang="zh-CN" altLang="en-US" sz="2400" b="1"/>
          </a:p>
        </p:txBody>
      </p:sp>
      <p:sp>
        <p:nvSpPr>
          <p:cNvPr id="17" name="右箭头 16"/>
          <p:cNvSpPr>
            <a:spLocks noChangeArrowheads="1"/>
          </p:cNvSpPr>
          <p:nvPr/>
        </p:nvSpPr>
        <p:spPr bwMode="auto">
          <a:xfrm>
            <a:off x="2819400" y="3535363"/>
            <a:ext cx="1835150" cy="222250"/>
          </a:xfrm>
          <a:prstGeom prst="rightArrow">
            <a:avLst>
              <a:gd name="adj1" fmla="val 50000"/>
              <a:gd name="adj2" fmla="val 49925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grpSp>
        <p:nvGrpSpPr>
          <p:cNvPr id="18" name="组合 28"/>
          <p:cNvGrpSpPr>
            <a:grpSpLocks/>
          </p:cNvGrpSpPr>
          <p:nvPr/>
        </p:nvGrpSpPr>
        <p:grpSpPr bwMode="auto">
          <a:xfrm>
            <a:off x="1309688" y="3009900"/>
            <a:ext cx="1054100" cy="1306513"/>
            <a:chOff x="1606610" y="3032125"/>
            <a:chExt cx="1053977" cy="1306513"/>
          </a:xfrm>
        </p:grpSpPr>
        <p:sp>
          <p:nvSpPr>
            <p:cNvPr id="19" name="等腰三角形 18"/>
            <p:cNvSpPr>
              <a:spLocks noChangeArrowheads="1"/>
            </p:cNvSpPr>
            <p:nvPr/>
          </p:nvSpPr>
          <p:spPr bwMode="auto">
            <a:xfrm>
              <a:off x="1608197" y="3032125"/>
              <a:ext cx="958738" cy="647700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3F80CD"/>
                </a:gs>
                <a:gs pos="100000">
                  <a:srgbClr val="9BC1FF"/>
                </a:gs>
              </a:gsLst>
              <a:lin ang="162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0" name="等腰三角形 19"/>
            <p:cNvSpPr>
              <a:spLocks noChangeArrowheads="1"/>
            </p:cNvSpPr>
            <p:nvPr/>
          </p:nvSpPr>
          <p:spPr bwMode="auto">
            <a:xfrm rot="10800000">
              <a:off x="1608197" y="3690938"/>
              <a:ext cx="958738" cy="647700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3F80CD"/>
                </a:gs>
                <a:gs pos="100000">
                  <a:srgbClr val="9BC1FF"/>
                </a:gs>
              </a:gsLst>
              <a:lin ang="162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1" name="TextBox 27"/>
            <p:cNvSpPr txBox="1">
              <a:spLocks noChangeArrowheads="1"/>
            </p:cNvSpPr>
            <p:nvPr/>
          </p:nvSpPr>
          <p:spPr bwMode="auto">
            <a:xfrm>
              <a:off x="1606610" y="3506272"/>
              <a:ext cx="105397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/>
                <a:t>Internet</a:t>
              </a:r>
              <a:endParaRPr lang="zh-CN" altLang="en-US"/>
            </a:p>
          </p:txBody>
        </p:sp>
      </p:grp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5000" y="4300538"/>
            <a:ext cx="1422400" cy="176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5" grpId="0"/>
      <p:bldP spid="16" grpId="0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04800" y="76200"/>
            <a:ext cx="8839200" cy="387798"/>
          </a:xfrm>
        </p:spPr>
        <p:txBody>
          <a:bodyPr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sz="2800" dirty="0">
                <a:ln>
                  <a:noFill/>
                </a:ln>
                <a:ea typeface="黑体" pitchFamily="49" charset="-122"/>
              </a:rPr>
              <a:t>固态盘等新型存储技术</a:t>
            </a:r>
            <a:endParaRPr lang="zh-CN" altLang="en-US" dirty="0">
              <a:ln>
                <a:noFill/>
              </a:ln>
              <a:ea typeface="宋体" pitchFamily="2" charset="-122"/>
            </a:endParaRPr>
          </a:p>
        </p:txBody>
      </p:sp>
      <p:pic>
        <p:nvPicPr>
          <p:cNvPr id="9" name="图片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6738" y="762000"/>
            <a:ext cx="5562600" cy="548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21"/>
          <p:cNvSpPr>
            <a:spLocks noChangeArrowheads="1"/>
          </p:cNvSpPr>
          <p:nvPr/>
        </p:nvSpPr>
        <p:spPr bwMode="auto">
          <a:xfrm>
            <a:off x="989013" y="1617663"/>
            <a:ext cx="7937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195" name="Rectangle 123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196" name="Rectangle 125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197" name="Rectangle 127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198" name="Rectangle 129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199" name="Rectangle 131"/>
          <p:cNvSpPr>
            <a:spLocks noChangeArrowheads="1"/>
          </p:cNvSpPr>
          <p:nvPr/>
        </p:nvSpPr>
        <p:spPr bwMode="auto">
          <a:xfrm>
            <a:off x="989013" y="1617663"/>
            <a:ext cx="7937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00" name="Rectangle 133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01" name="Rectangle 135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02" name="Rectangle 137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03" name="Rectangle 139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04" name="Rectangle 141"/>
          <p:cNvSpPr>
            <a:spLocks noChangeArrowheads="1"/>
          </p:cNvSpPr>
          <p:nvPr/>
        </p:nvSpPr>
        <p:spPr bwMode="auto">
          <a:xfrm>
            <a:off x="989013" y="1617663"/>
            <a:ext cx="7937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05" name="Rectangle 143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06" name="Rectangle 145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07" name="Rectangle 147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08" name="Rectangle 149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09" name="Rectangle 151"/>
          <p:cNvSpPr>
            <a:spLocks noChangeArrowheads="1"/>
          </p:cNvSpPr>
          <p:nvPr/>
        </p:nvSpPr>
        <p:spPr bwMode="auto">
          <a:xfrm>
            <a:off x="989013" y="1617663"/>
            <a:ext cx="7937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10" name="Rectangle 153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11" name="Rectangle 155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12" name="Rectangle 157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13" name="Rectangle 159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14" name="Rectangle 161"/>
          <p:cNvSpPr>
            <a:spLocks noChangeArrowheads="1"/>
          </p:cNvSpPr>
          <p:nvPr/>
        </p:nvSpPr>
        <p:spPr bwMode="auto">
          <a:xfrm>
            <a:off x="989013" y="1617663"/>
            <a:ext cx="7937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15" name="Rectangle 163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16" name="Rectangle 165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17" name="Rectangle 167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18" name="Rectangle 169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19" name="Rectangle 171"/>
          <p:cNvSpPr>
            <a:spLocks noChangeArrowheads="1"/>
          </p:cNvSpPr>
          <p:nvPr/>
        </p:nvSpPr>
        <p:spPr bwMode="auto">
          <a:xfrm>
            <a:off x="989013" y="1617663"/>
            <a:ext cx="7937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20" name="Rectangle 173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21" name="Rectangle 175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22" name="Rectangle 177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23" name="Rectangle 179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24" name="Rectangle 181"/>
          <p:cNvSpPr>
            <a:spLocks noChangeArrowheads="1"/>
          </p:cNvSpPr>
          <p:nvPr/>
        </p:nvSpPr>
        <p:spPr bwMode="auto">
          <a:xfrm>
            <a:off x="989013" y="1617663"/>
            <a:ext cx="7937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25" name="Rectangle 183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26" name="Rectangle 185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27" name="Rectangle 187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28" name="Rectangle 189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29" name="Rectangle 191"/>
          <p:cNvSpPr>
            <a:spLocks noChangeArrowheads="1"/>
          </p:cNvSpPr>
          <p:nvPr/>
        </p:nvSpPr>
        <p:spPr bwMode="auto">
          <a:xfrm>
            <a:off x="989013" y="1617663"/>
            <a:ext cx="7937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30" name="Rectangle 193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31" name="Rectangle 195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32" name="Rectangle 197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33" name="Rectangle 199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34" name="Rectangle 201"/>
          <p:cNvSpPr>
            <a:spLocks noChangeArrowheads="1"/>
          </p:cNvSpPr>
          <p:nvPr/>
        </p:nvSpPr>
        <p:spPr bwMode="auto">
          <a:xfrm>
            <a:off x="989013" y="1617663"/>
            <a:ext cx="7937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35" name="Rectangle 203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36" name="Rectangle 205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37" name="Rectangle 207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38" name="Rectangle 209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39" name="Rectangle 211"/>
          <p:cNvSpPr>
            <a:spLocks noChangeArrowheads="1"/>
          </p:cNvSpPr>
          <p:nvPr/>
        </p:nvSpPr>
        <p:spPr bwMode="auto">
          <a:xfrm>
            <a:off x="989013" y="1617663"/>
            <a:ext cx="7937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40" name="Rectangle 213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41" name="Rectangle 215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42" name="Rectangle 217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43" name="Rectangle 219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44" name="Rectangle 221"/>
          <p:cNvSpPr>
            <a:spLocks noChangeArrowheads="1"/>
          </p:cNvSpPr>
          <p:nvPr/>
        </p:nvSpPr>
        <p:spPr bwMode="auto">
          <a:xfrm>
            <a:off x="989013" y="1617663"/>
            <a:ext cx="7937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45" name="Rectangle 223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46" name="Rectangle 225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47" name="Rectangle 227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48" name="Rectangle 229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59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04800" y="146050"/>
            <a:ext cx="8839200" cy="512448"/>
          </a:xfrm>
        </p:spPr>
        <p:txBody>
          <a:bodyPr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dirty="0">
                <a:ln>
                  <a:noFill/>
                </a:ln>
                <a:ea typeface="宋体" pitchFamily="2" charset="-122"/>
              </a:rPr>
              <a:t>大数据（</a:t>
            </a:r>
            <a:r>
              <a:rPr altLang="zh-CN" dirty="0">
                <a:ln>
                  <a:noFill/>
                </a:ln>
                <a:ea typeface="宋体" pitchFamily="2" charset="-122"/>
              </a:rPr>
              <a:t>Big Data</a:t>
            </a:r>
            <a:r>
              <a:rPr lang="zh-CN" altLang="en-US" dirty="0">
                <a:ln>
                  <a:noFill/>
                </a:ln>
                <a:ea typeface="宋体" pitchFamily="2" charset="-122"/>
              </a:rPr>
              <a:t>）</a:t>
            </a:r>
          </a:p>
        </p:txBody>
      </p:sp>
      <p:pic>
        <p:nvPicPr>
          <p:cNvPr id="8252" name="Picture 2" descr="C:\Documents and Settings\Administrator\桌面\云计算\云计算图片\图片7.jpg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4343400"/>
            <a:ext cx="19812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" name="矩形 13"/>
          <p:cNvSpPr>
            <a:spLocks noChangeArrowheads="1"/>
          </p:cNvSpPr>
          <p:nvPr/>
        </p:nvSpPr>
        <p:spPr bwMode="auto">
          <a:xfrm>
            <a:off x="304800" y="1600200"/>
            <a:ext cx="8513763" cy="1857375"/>
          </a:xfrm>
          <a:prstGeom prst="rect">
            <a:avLst/>
          </a:prstGeom>
          <a:noFill/>
          <a:ln w="34925">
            <a:solidFill>
              <a:srgbClr val="0070C0"/>
            </a:solidFill>
            <a:round/>
            <a:headEnd/>
            <a:tailEnd/>
          </a:ln>
        </p:spPr>
        <p:txBody>
          <a:bodyPr lIns="89545" tIns="0" rIns="0" bIns="0"/>
          <a:lstStyle/>
          <a:p>
            <a:pPr algn="ctr" eaLnBrk="0" hangingPunct="0">
              <a:spcBef>
                <a:spcPct val="10000"/>
              </a:spcBef>
              <a:buClr>
                <a:srgbClr val="0000CC"/>
              </a:buClr>
              <a:buFont typeface="Wingdings" pitchFamily="2" charset="2"/>
              <a:buChar char="u"/>
            </a:pPr>
            <a:endParaRPr lang="zh-CN" altLang="en-US" b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4" name="Text Box 5"/>
          <p:cNvSpPr txBox="1">
            <a:spLocks noChangeArrowheads="1"/>
          </p:cNvSpPr>
          <p:nvPr/>
        </p:nvSpPr>
        <p:spPr bwMode="auto">
          <a:xfrm>
            <a:off x="325437" y="1828800"/>
            <a:ext cx="8513763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13500000">
              <a:srgbClr val="738B94"/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0" dirty="0">
                <a:solidFill>
                  <a:schemeClr val="bg1"/>
                </a:solidFill>
                <a:ea typeface="黑体" pitchFamily="49" charset="-122"/>
              </a:rPr>
              <a:t>      大数据是需要</a:t>
            </a:r>
            <a:r>
              <a:rPr lang="zh-CN" altLang="en-US" sz="2800" b="0" dirty="0">
                <a:solidFill>
                  <a:srgbClr val="FF0000"/>
                </a:solidFill>
                <a:ea typeface="黑体" pitchFamily="49" charset="-122"/>
              </a:rPr>
              <a:t>新处理模式</a:t>
            </a:r>
            <a:r>
              <a:rPr lang="zh-CN" altLang="en-US" sz="2800" b="0" dirty="0">
                <a:solidFill>
                  <a:schemeClr val="bg1"/>
                </a:solidFill>
                <a:ea typeface="黑体" pitchFamily="49" charset="-122"/>
              </a:rPr>
              <a:t>才能具有更强的决策力、洞察发现力和流程优化能力的海量、高增长率和多样化的</a:t>
            </a:r>
            <a:r>
              <a:rPr lang="zh-CN" altLang="en-US" sz="2800" b="0" dirty="0">
                <a:solidFill>
                  <a:srgbClr val="FF0000"/>
                </a:solidFill>
                <a:ea typeface="黑体" pitchFamily="49" charset="-122"/>
              </a:rPr>
              <a:t>信息资产</a:t>
            </a:r>
            <a:r>
              <a:rPr lang="zh-CN" altLang="en-US" sz="2800" b="0" dirty="0">
                <a:solidFill>
                  <a:schemeClr val="bg1"/>
                </a:solidFill>
                <a:ea typeface="黑体" pitchFamily="49" charset="-122"/>
              </a:rPr>
              <a:t>。（出自研究机构</a:t>
            </a:r>
            <a:r>
              <a:rPr lang="en-US" altLang="zh-CN" sz="2800" b="0" dirty="0">
                <a:solidFill>
                  <a:schemeClr val="bg1"/>
                </a:solidFill>
                <a:ea typeface="黑体" pitchFamily="49" charset="-122"/>
              </a:rPr>
              <a:t>Gartner</a:t>
            </a:r>
            <a:r>
              <a:rPr lang="zh-CN" altLang="en-US" sz="2800" b="0" dirty="0">
                <a:solidFill>
                  <a:schemeClr val="bg1"/>
                </a:solidFill>
                <a:ea typeface="黑体" pitchFamily="49" charset="-122"/>
              </a:rPr>
              <a:t>）</a:t>
            </a:r>
          </a:p>
        </p:txBody>
      </p:sp>
      <p:pic>
        <p:nvPicPr>
          <p:cNvPr id="6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3200" y="3607464"/>
            <a:ext cx="3352800" cy="2259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04800" y="76200"/>
            <a:ext cx="8839200" cy="512448"/>
          </a:xfrm>
        </p:spPr>
        <p:txBody>
          <a:bodyPr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altLang="zh-CN" dirty="0">
                <a:ln>
                  <a:noFill/>
                </a:ln>
                <a:ea typeface="宋体" pitchFamily="2" charset="-122"/>
              </a:rPr>
              <a:t>RAID</a:t>
            </a:r>
            <a:r>
              <a:rPr lang="zh-CN" altLang="en-US" dirty="0">
                <a:ln>
                  <a:noFill/>
                </a:ln>
                <a:ea typeface="宋体" pitchFamily="2" charset="-122"/>
              </a:rPr>
              <a:t>比较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609600" y="1143000"/>
          <a:ext cx="8077200" cy="4656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113"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kern="1200" baseline="0" dirty="0">
                          <a:solidFill>
                            <a:schemeClr val="bg1"/>
                          </a:solidFill>
                          <a:latin typeface="Arial"/>
                          <a:ea typeface="宋体"/>
                          <a:cs typeface="Times New Roman"/>
                        </a:rPr>
                        <a:t>RAID</a:t>
                      </a:r>
                      <a:endParaRPr lang="en-US" sz="1300" b="1" i="0" u="none" strike="noStrike" kern="1200" baseline="0" dirty="0">
                        <a:solidFill>
                          <a:schemeClr val="bg1"/>
                        </a:solidFill>
                        <a:latin typeface="Arial"/>
                        <a:ea typeface="宋体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kern="1200" baseline="0" dirty="0">
                          <a:solidFill>
                            <a:schemeClr val="bg1"/>
                          </a:solidFill>
                          <a:latin typeface="Arial"/>
                          <a:ea typeface="宋体"/>
                          <a:cs typeface="Times New Roman"/>
                        </a:rPr>
                        <a:t>Min</a:t>
                      </a:r>
                      <a:r>
                        <a:rPr lang="en-US" sz="1800" b="1" i="0" u="none" strike="noStrike" kern="1200" baseline="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1" i="0" u="none" strike="noStrike" kern="1200" baseline="0" dirty="0">
                          <a:solidFill>
                            <a:schemeClr val="bg1"/>
                          </a:solidFill>
                          <a:latin typeface="Arial"/>
                          <a:ea typeface="宋体"/>
                          <a:cs typeface="Times New Roman"/>
                        </a:rPr>
                        <a:t>Disks</a:t>
                      </a:r>
                      <a:endParaRPr lang="en-US" sz="1300" b="1" i="0" u="none" strike="noStrike" kern="1200" baseline="0" dirty="0">
                        <a:solidFill>
                          <a:schemeClr val="bg1"/>
                        </a:solidFill>
                        <a:latin typeface="Arial"/>
                        <a:ea typeface="宋体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kern="1200" baseline="0" dirty="0">
                          <a:solidFill>
                            <a:schemeClr val="bg1"/>
                          </a:solidFill>
                          <a:latin typeface="Arial"/>
                          <a:ea typeface="宋体"/>
                          <a:cs typeface="Times New Roman"/>
                        </a:rPr>
                        <a:t>Storage Efficiency %</a:t>
                      </a:r>
                      <a:endParaRPr lang="en-US" sz="1300" b="1" i="0" u="none" strike="noStrike" kern="1200" baseline="0" dirty="0">
                        <a:solidFill>
                          <a:schemeClr val="bg1"/>
                        </a:solidFill>
                        <a:latin typeface="Arial"/>
                        <a:ea typeface="宋体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kern="1200" baseline="0" dirty="0">
                          <a:solidFill>
                            <a:schemeClr val="bg1"/>
                          </a:solidFill>
                          <a:latin typeface="Arial"/>
                          <a:ea typeface="宋体"/>
                          <a:cs typeface="Times New Roman"/>
                        </a:rPr>
                        <a:t>Cost</a:t>
                      </a:r>
                      <a:endParaRPr lang="en-US" sz="1300" b="1" i="0" u="none" strike="noStrike" kern="1200" baseline="0" dirty="0">
                        <a:solidFill>
                          <a:schemeClr val="bg1"/>
                        </a:solidFill>
                        <a:latin typeface="Arial"/>
                        <a:ea typeface="宋体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kern="1200" baseline="0" dirty="0">
                          <a:solidFill>
                            <a:schemeClr val="bg1"/>
                          </a:solidFill>
                          <a:latin typeface="Arial"/>
                          <a:ea typeface="宋体"/>
                          <a:cs typeface="Times New Roman"/>
                        </a:rPr>
                        <a:t>Read Performance</a:t>
                      </a:r>
                      <a:endParaRPr lang="en-US" sz="1300" b="1" i="0" u="none" strike="noStrike" kern="1200" baseline="0" dirty="0">
                        <a:solidFill>
                          <a:schemeClr val="bg1"/>
                        </a:solidFill>
                        <a:latin typeface="Arial"/>
                        <a:ea typeface="宋体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kern="1200" baseline="0" dirty="0">
                          <a:solidFill>
                            <a:schemeClr val="bg1"/>
                          </a:solidFill>
                          <a:latin typeface="Arial"/>
                          <a:ea typeface="宋体"/>
                          <a:cs typeface="Times New Roman"/>
                        </a:rPr>
                        <a:t>Write Performance</a:t>
                      </a:r>
                      <a:endParaRPr lang="en-US" sz="1300" b="1" i="0" u="none" strike="noStrike" kern="1200" baseline="0" dirty="0">
                        <a:solidFill>
                          <a:schemeClr val="bg1"/>
                        </a:solidFill>
                        <a:latin typeface="Arial"/>
                        <a:ea typeface="宋体"/>
                        <a:cs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558"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 kern="1200" baseline="0" dirty="0">
                        <a:solidFill>
                          <a:schemeClr val="bg1"/>
                        </a:solidFill>
                        <a:latin typeface="Verdana"/>
                        <a:ea typeface="宋体"/>
                        <a:cs typeface="Times New Roman"/>
                      </a:endParaRPr>
                    </a:p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baseline="0" dirty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  <a:t>0</a:t>
                      </a:r>
                      <a:endParaRPr lang="en-US" sz="1400" b="0" i="0" u="none" strike="noStrike" kern="1200" baseline="0" dirty="0">
                        <a:solidFill>
                          <a:schemeClr val="bg1"/>
                        </a:solidFill>
                        <a:latin typeface="Verdana"/>
                        <a:ea typeface="宋体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Times New Roman"/>
                      </a:endParaRPr>
                    </a:p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baseline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  <a:t>2</a:t>
                      </a: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Times New Roman"/>
                      </a:endParaRPr>
                    </a:p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baseline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  <a:t>100</a:t>
                      </a: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Times New Roman"/>
                      </a:endParaRPr>
                    </a:p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baseline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  <a:t>Low</a:t>
                      </a: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baseline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  <a:t>Very good</a:t>
                      </a: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baseline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  <a:t>Very good</a:t>
                      </a: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2782"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Times New Roman"/>
                      </a:endParaRPr>
                    </a:p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Times New Roman"/>
                      </a:endParaRPr>
                    </a:p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baseline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  <a:t>1</a:t>
                      </a: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 kern="1200" baseline="0" dirty="0">
                        <a:solidFill>
                          <a:schemeClr val="bg1"/>
                        </a:solidFill>
                        <a:latin typeface="Verdana"/>
                        <a:ea typeface="宋体"/>
                        <a:cs typeface="Times New Roman"/>
                      </a:endParaRPr>
                    </a:p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 kern="1200" baseline="0" dirty="0">
                        <a:solidFill>
                          <a:schemeClr val="bg1"/>
                        </a:solidFill>
                        <a:latin typeface="Verdana"/>
                        <a:ea typeface="宋体"/>
                        <a:cs typeface="Times New Roman"/>
                      </a:endParaRPr>
                    </a:p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baseline="0" dirty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  <a:t>2</a:t>
                      </a:r>
                      <a:endParaRPr lang="en-US" sz="1400" b="0" i="0" u="none" strike="noStrike" kern="1200" baseline="0" dirty="0">
                        <a:solidFill>
                          <a:schemeClr val="bg1"/>
                        </a:solidFill>
                        <a:latin typeface="Verdana"/>
                        <a:ea typeface="宋体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Times New Roman"/>
                      </a:endParaRPr>
                    </a:p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Times New Roman"/>
                      </a:endParaRPr>
                    </a:p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baseline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  <a:t>50</a:t>
                      </a: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Times New Roman"/>
                      </a:endParaRPr>
                    </a:p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Times New Roman"/>
                      </a:endParaRPr>
                    </a:p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baseline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  <a:t>High</a:t>
                      </a: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Times New Roman"/>
                      </a:endParaRPr>
                    </a:p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baseline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  <a:t>Better than a single disk</a:t>
                      </a: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baseline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  <a:t>Slower than a single disk</a:t>
                      </a: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2782"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Times New Roman"/>
                      </a:endParaRPr>
                    </a:p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baseline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  <a:t>4</a:t>
                      </a: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Times New Roman"/>
                      </a:endParaRPr>
                    </a:p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baseline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  <a:t>3</a:t>
                      </a: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baseline="0" dirty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  <a:t>(n-1)*100/n</a:t>
                      </a:r>
                      <a:br>
                        <a:rPr lang="en-US" sz="1400" b="0" i="0" u="none" strike="noStrike" kern="1200" baseline="0" dirty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</a:br>
                      <a:endParaRPr lang="en-US" sz="1400" b="0" i="0" u="none" strike="noStrike" kern="1200" baseline="0" dirty="0">
                        <a:solidFill>
                          <a:schemeClr val="bg1"/>
                        </a:solidFill>
                        <a:latin typeface="Verdana"/>
                        <a:ea typeface="宋体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 kern="1200" baseline="0" dirty="0">
                        <a:solidFill>
                          <a:schemeClr val="bg1"/>
                        </a:solidFill>
                        <a:latin typeface="Verdana"/>
                        <a:ea typeface="宋体"/>
                        <a:cs typeface="Times New Roman"/>
                      </a:endParaRPr>
                    </a:p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baseline="0" dirty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  <a:t>Moderate</a:t>
                      </a:r>
                      <a:endParaRPr lang="en-US" sz="1400" b="0" i="0" u="none" strike="noStrike" kern="1200" baseline="0" dirty="0">
                        <a:solidFill>
                          <a:schemeClr val="bg1"/>
                        </a:solidFill>
                        <a:latin typeface="Verdana"/>
                        <a:ea typeface="宋体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baseline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  <a:t>Good for reads</a:t>
                      </a: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baseline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  <a:t>Poor for small random writes</a:t>
                      </a:r>
                      <a:endParaRPr lang="en-US" altLang="zh-CN" sz="1800" b="0" i="0" u="none" strike="noStrike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2782"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Times New Roman"/>
                      </a:endParaRPr>
                    </a:p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baseline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  <a:t>5</a:t>
                      </a: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Times New Roman"/>
                      </a:endParaRPr>
                    </a:p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baseline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  <a:t>3</a:t>
                      </a: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baseline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  <a:t>(n-1)*100/n</a:t>
                      </a:r>
                      <a:br>
                        <a:rPr lang="en-US" sz="1400" b="0" i="0" u="none" strike="noStrike" kern="1200" baseline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</a:b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 kern="1200" baseline="0" dirty="0">
                        <a:solidFill>
                          <a:schemeClr val="bg1"/>
                        </a:solidFill>
                        <a:latin typeface="Verdana"/>
                        <a:ea typeface="宋体"/>
                        <a:cs typeface="Times New Roman"/>
                      </a:endParaRPr>
                    </a:p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baseline="0" dirty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  <a:t>Moderate</a:t>
                      </a:r>
                      <a:endParaRPr lang="en-US" sz="1400" b="0" i="0" u="none" strike="noStrike" kern="1200" baseline="0" dirty="0">
                        <a:solidFill>
                          <a:schemeClr val="bg1"/>
                        </a:solidFill>
                        <a:latin typeface="Verdana"/>
                        <a:ea typeface="宋体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baseline="0" dirty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  <a:t>Good for reads</a:t>
                      </a:r>
                      <a:endParaRPr lang="en-US" altLang="zh-CN" sz="1800" b="0" i="0" u="none" strike="noStrike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baseline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  <a:t>Poor for small random writes</a:t>
                      </a:r>
                      <a:endParaRPr lang="en-US" altLang="zh-CN" sz="1800" b="0" i="0" u="none" strike="noStrike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2782"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baseline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  <a:t>6</a:t>
                      </a: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baseline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  <a:t>4</a:t>
                      </a: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baseline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  <a:t>(n-2)*100/n</a:t>
                      </a:r>
                      <a:br>
                        <a:rPr lang="en-US" sz="1400" b="0" i="0" u="none" strike="noStrike" kern="1200" baseline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</a:b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baseline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  <a:t>Moderate</a:t>
                      </a:r>
                      <a:endParaRPr lang="en-US" sz="1400" b="0" i="0" u="none" strike="noStrike" kern="1200" baseline="0">
                        <a:solidFill>
                          <a:schemeClr val="bg1"/>
                        </a:solidFill>
                        <a:latin typeface="Verdana"/>
                        <a:ea typeface="宋体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baseline="0" dirty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  <a:t>Good for reads</a:t>
                      </a:r>
                      <a:endParaRPr lang="en-US" altLang="zh-CN" sz="1800" b="0" i="0" u="none" strike="noStrike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baseline="0" dirty="0">
                          <a:solidFill>
                            <a:schemeClr val="bg1"/>
                          </a:solidFill>
                          <a:latin typeface="Verdana"/>
                          <a:ea typeface="宋体"/>
                          <a:cs typeface="Times New Roman"/>
                        </a:rPr>
                        <a:t>Poor for small random writes</a:t>
                      </a:r>
                      <a:endParaRPr lang="en-US" sz="1400" b="0" i="0" u="none" strike="noStrike" kern="1200" baseline="0" dirty="0">
                        <a:solidFill>
                          <a:schemeClr val="bg1"/>
                        </a:solidFill>
                        <a:latin typeface="Verdana"/>
                        <a:ea typeface="宋体"/>
                        <a:cs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04800" y="76200"/>
            <a:ext cx="8839200" cy="387798"/>
          </a:xfrm>
        </p:spPr>
        <p:txBody>
          <a:bodyPr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sz="2800" dirty="0">
                <a:ln>
                  <a:noFill/>
                </a:ln>
                <a:ea typeface="黑体" pitchFamily="49" charset="-122"/>
              </a:rPr>
              <a:t>固态盘等新型存储技术</a:t>
            </a:r>
            <a:endParaRPr lang="zh-CN" altLang="en-US" dirty="0">
              <a:ln>
                <a:noFill/>
              </a:ln>
              <a:ea typeface="宋体" pitchFamily="2" charset="-122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84784"/>
            <a:ext cx="7705725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04800" y="76200"/>
            <a:ext cx="8839200" cy="512448"/>
          </a:xfrm>
        </p:spPr>
        <p:txBody>
          <a:bodyPr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dirty="0">
                <a:ln>
                  <a:noFill/>
                </a:ln>
                <a:ea typeface="宋体" pitchFamily="2" charset="-122"/>
              </a:rPr>
              <a:t>X</a:t>
            </a:r>
            <a:r>
              <a:rPr lang="zh-CN" altLang="en-US" dirty="0">
                <a:ln>
                  <a:noFill/>
                </a:ln>
                <a:ea typeface="宋体" pitchFamily="2" charset="-122"/>
              </a:rPr>
              <a:t> </a:t>
            </a:r>
            <a:r>
              <a:rPr altLang="zh-CN" dirty="0">
                <a:ln>
                  <a:noFill/>
                </a:ln>
                <a:ea typeface="宋体" pitchFamily="2" charset="-122"/>
              </a:rPr>
              <a:t>PU</a:t>
            </a:r>
            <a:r>
              <a:rPr lang="zh-CN" altLang="en-US" dirty="0">
                <a:ln>
                  <a:noFill/>
                </a:ln>
                <a:ea typeface="宋体" pitchFamily="2" charset="-122"/>
              </a:rPr>
              <a:t> 的异构计算</a:t>
            </a:r>
          </a:p>
        </p:txBody>
      </p:sp>
      <p:pic>
        <p:nvPicPr>
          <p:cNvPr id="2" name="图片 3">
            <a:extLst>
              <a:ext uri="{FF2B5EF4-FFF2-40B4-BE49-F238E27FC236}">
                <a16:creationId xmlns:a16="http://schemas.microsoft.com/office/drawing/2014/main" id="{80874138-9216-5BEA-E7E6-3E3AAD35D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" y="1371600"/>
            <a:ext cx="907732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04800" y="76200"/>
            <a:ext cx="8839200" cy="512448"/>
          </a:xfrm>
        </p:spPr>
        <p:txBody>
          <a:bodyPr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altLang="zh-CN" dirty="0">
                <a:ln>
                  <a:noFill/>
                </a:ln>
                <a:ea typeface="宋体" pitchFamily="2" charset="-122"/>
              </a:rPr>
              <a:t>GPU</a:t>
            </a:r>
            <a:endParaRPr lang="zh-CN" altLang="en-US" dirty="0">
              <a:ln>
                <a:noFill/>
              </a:ln>
              <a:ea typeface="宋体" pitchFamily="2" charset="-122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457200" y="1143000"/>
            <a:ext cx="8229600" cy="4411662"/>
          </a:xfrm>
          <a:prstGeom prst="rect">
            <a:avLst/>
          </a:prstGeom>
        </p:spPr>
        <p:txBody>
          <a:bodyPr/>
          <a:lstStyle/>
          <a:p>
            <a:pPr marL="288925" marR="0" lvl="0" indent="-288925" algn="l" defTabSz="91281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CPU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：更多资源用于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缓存和逻辑控制</a:t>
            </a:r>
          </a:p>
          <a:p>
            <a:pPr marL="288925" marR="0" lvl="0" indent="-288925" algn="l" defTabSz="91281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GPU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：更多资源用于计算，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适用于高并行性、大规模数据密集型、可预测的计算模式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。</a:t>
            </a: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381375"/>
            <a:ext cx="311467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381375"/>
            <a:ext cx="306705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04800" y="76200"/>
            <a:ext cx="8839200" cy="512448"/>
          </a:xfrm>
        </p:spPr>
        <p:txBody>
          <a:bodyPr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altLang="zh-CN" dirty="0">
                <a:ln>
                  <a:noFill/>
                </a:ln>
                <a:ea typeface="宋体" pitchFamily="2" charset="-122"/>
              </a:rPr>
              <a:t>SQL vs NoSQL</a:t>
            </a:r>
            <a:endParaRPr lang="zh-CN" altLang="en-US" dirty="0">
              <a:ln>
                <a:noFill/>
              </a:ln>
              <a:ea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03750" y="1236663"/>
            <a:ext cx="4447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结构化存储，固定</a:t>
            </a:r>
            <a:r>
              <a:rPr lang="en-US" altLang="zh-CN" dirty="0">
                <a:solidFill>
                  <a:schemeClr val="bg1"/>
                </a:solidFill>
              </a:rPr>
              <a:t>Schema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索引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标准化查询语言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ACID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扩展性弱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5575" y="4022718"/>
            <a:ext cx="41116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NoSQL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Schema</a:t>
            </a:r>
            <a:r>
              <a:rPr lang="zh-CN" altLang="en-US" dirty="0">
                <a:solidFill>
                  <a:schemeClr val="bg1"/>
                </a:solidFill>
              </a:rPr>
              <a:t>不固定，可以动态改变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没有固定查询语言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BASE </a:t>
            </a:r>
            <a:r>
              <a:rPr lang="zh-CN" altLang="en-US" dirty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Basically Available</a:t>
            </a:r>
            <a:r>
              <a:rPr lang="zh-CN" altLang="en-US" dirty="0">
                <a:solidFill>
                  <a:schemeClr val="bg1"/>
                </a:solidFill>
              </a:rPr>
              <a:t>， </a:t>
            </a:r>
            <a:r>
              <a:rPr lang="en-US" altLang="zh-CN" dirty="0">
                <a:solidFill>
                  <a:schemeClr val="bg1"/>
                </a:solidFill>
              </a:rPr>
              <a:t>Soft State</a:t>
            </a:r>
            <a:r>
              <a:rPr lang="zh-CN" altLang="en-US" dirty="0">
                <a:solidFill>
                  <a:schemeClr val="bg1"/>
                </a:solidFill>
              </a:rPr>
              <a:t>， </a:t>
            </a:r>
            <a:r>
              <a:rPr lang="en-US" altLang="zh-CN" dirty="0">
                <a:solidFill>
                  <a:schemeClr val="bg1"/>
                </a:solidFill>
              </a:rPr>
              <a:t>Eventually Consistency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最终一致性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可以扩展到很大规模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高容错性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5" y="3968289"/>
            <a:ext cx="4295915" cy="2362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55" y="1124744"/>
            <a:ext cx="1756593" cy="128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55" y="2447190"/>
            <a:ext cx="2095500" cy="41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220" y="1792577"/>
            <a:ext cx="1620951" cy="1326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55" y="2862964"/>
            <a:ext cx="1905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04800" y="146050"/>
            <a:ext cx="8839200" cy="512448"/>
          </a:xfrm>
        </p:spPr>
        <p:txBody>
          <a:bodyPr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dirty="0">
                <a:ln>
                  <a:noFill/>
                </a:ln>
                <a:ea typeface="宋体" pitchFamily="2" charset="-122"/>
              </a:rPr>
              <a:t>大数据（</a:t>
            </a:r>
            <a:r>
              <a:rPr altLang="zh-CN" dirty="0">
                <a:ln>
                  <a:noFill/>
                </a:ln>
                <a:ea typeface="宋体" pitchFamily="2" charset="-122"/>
              </a:rPr>
              <a:t>Big Data</a:t>
            </a:r>
            <a:r>
              <a:rPr lang="zh-CN" altLang="en-US" dirty="0">
                <a:ln>
                  <a:noFill/>
                </a:ln>
                <a:ea typeface="宋体" pitchFamily="2" charset="-122"/>
              </a:rPr>
              <a:t>）生态</a:t>
            </a:r>
          </a:p>
        </p:txBody>
      </p:sp>
      <p:pic>
        <p:nvPicPr>
          <p:cNvPr id="62" name="Picture 2" descr="E:\百度云同步盘\学院事宜\《大数据处理》\Image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14422"/>
            <a:ext cx="7780876" cy="5400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21"/>
          <p:cNvSpPr>
            <a:spLocks noChangeArrowheads="1"/>
          </p:cNvSpPr>
          <p:nvPr/>
        </p:nvSpPr>
        <p:spPr bwMode="auto">
          <a:xfrm>
            <a:off x="989013" y="1617663"/>
            <a:ext cx="7937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195" name="Rectangle 123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196" name="Rectangle 125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197" name="Rectangle 127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198" name="Rectangle 129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199" name="Rectangle 131"/>
          <p:cNvSpPr>
            <a:spLocks noChangeArrowheads="1"/>
          </p:cNvSpPr>
          <p:nvPr/>
        </p:nvSpPr>
        <p:spPr bwMode="auto">
          <a:xfrm>
            <a:off x="989013" y="1617663"/>
            <a:ext cx="7937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00" name="Rectangle 133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01" name="Rectangle 135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02" name="Rectangle 137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03" name="Rectangle 139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04" name="Rectangle 141"/>
          <p:cNvSpPr>
            <a:spLocks noChangeArrowheads="1"/>
          </p:cNvSpPr>
          <p:nvPr/>
        </p:nvSpPr>
        <p:spPr bwMode="auto">
          <a:xfrm>
            <a:off x="989013" y="1617663"/>
            <a:ext cx="7937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05" name="Rectangle 143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06" name="Rectangle 145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07" name="Rectangle 147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08" name="Rectangle 149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09" name="Rectangle 151"/>
          <p:cNvSpPr>
            <a:spLocks noChangeArrowheads="1"/>
          </p:cNvSpPr>
          <p:nvPr/>
        </p:nvSpPr>
        <p:spPr bwMode="auto">
          <a:xfrm>
            <a:off x="989013" y="1617663"/>
            <a:ext cx="7937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10" name="Rectangle 153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11" name="Rectangle 155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12" name="Rectangle 157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13" name="Rectangle 159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14" name="Rectangle 161"/>
          <p:cNvSpPr>
            <a:spLocks noChangeArrowheads="1"/>
          </p:cNvSpPr>
          <p:nvPr/>
        </p:nvSpPr>
        <p:spPr bwMode="auto">
          <a:xfrm>
            <a:off x="989013" y="1617663"/>
            <a:ext cx="7937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15" name="Rectangle 163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16" name="Rectangle 165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17" name="Rectangle 167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18" name="Rectangle 169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19" name="Rectangle 171"/>
          <p:cNvSpPr>
            <a:spLocks noChangeArrowheads="1"/>
          </p:cNvSpPr>
          <p:nvPr/>
        </p:nvSpPr>
        <p:spPr bwMode="auto">
          <a:xfrm>
            <a:off x="989013" y="1617663"/>
            <a:ext cx="7937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20" name="Rectangle 173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21" name="Rectangle 175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22" name="Rectangle 177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23" name="Rectangle 179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24" name="Rectangle 181"/>
          <p:cNvSpPr>
            <a:spLocks noChangeArrowheads="1"/>
          </p:cNvSpPr>
          <p:nvPr/>
        </p:nvSpPr>
        <p:spPr bwMode="auto">
          <a:xfrm>
            <a:off x="989013" y="1617663"/>
            <a:ext cx="7937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25" name="Rectangle 183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26" name="Rectangle 185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27" name="Rectangle 187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28" name="Rectangle 189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29" name="Rectangle 191"/>
          <p:cNvSpPr>
            <a:spLocks noChangeArrowheads="1"/>
          </p:cNvSpPr>
          <p:nvPr/>
        </p:nvSpPr>
        <p:spPr bwMode="auto">
          <a:xfrm>
            <a:off x="989013" y="1617663"/>
            <a:ext cx="7937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30" name="Rectangle 193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31" name="Rectangle 195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32" name="Rectangle 197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33" name="Rectangle 199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34" name="Rectangle 201"/>
          <p:cNvSpPr>
            <a:spLocks noChangeArrowheads="1"/>
          </p:cNvSpPr>
          <p:nvPr/>
        </p:nvSpPr>
        <p:spPr bwMode="auto">
          <a:xfrm>
            <a:off x="989013" y="1617663"/>
            <a:ext cx="7937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35" name="Rectangle 203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36" name="Rectangle 205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37" name="Rectangle 207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38" name="Rectangle 209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39" name="Rectangle 211"/>
          <p:cNvSpPr>
            <a:spLocks noChangeArrowheads="1"/>
          </p:cNvSpPr>
          <p:nvPr/>
        </p:nvSpPr>
        <p:spPr bwMode="auto">
          <a:xfrm>
            <a:off x="989013" y="1617663"/>
            <a:ext cx="7937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40" name="Rectangle 213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41" name="Rectangle 215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42" name="Rectangle 217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43" name="Rectangle 219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44" name="Rectangle 221"/>
          <p:cNvSpPr>
            <a:spLocks noChangeArrowheads="1"/>
          </p:cNvSpPr>
          <p:nvPr/>
        </p:nvSpPr>
        <p:spPr bwMode="auto">
          <a:xfrm>
            <a:off x="989013" y="1617663"/>
            <a:ext cx="7937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45" name="Rectangle 223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46" name="Rectangle 225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47" name="Rectangle 227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248" name="Rectangle 229"/>
          <p:cNvSpPr>
            <a:spLocks noChangeArrowheads="1"/>
          </p:cNvSpPr>
          <p:nvPr/>
        </p:nvSpPr>
        <p:spPr bwMode="auto">
          <a:xfrm>
            <a:off x="989013" y="1617663"/>
            <a:ext cx="10985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59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04800" y="146050"/>
            <a:ext cx="8839200" cy="512448"/>
          </a:xfrm>
        </p:spPr>
        <p:txBody>
          <a:bodyPr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dirty="0">
                <a:ln>
                  <a:noFill/>
                </a:ln>
                <a:ea typeface="宋体" pitchFamily="2" charset="-122"/>
              </a:rPr>
              <a:t>大数据特点（</a:t>
            </a:r>
            <a:r>
              <a:rPr altLang="zh-CN" dirty="0">
                <a:ln>
                  <a:noFill/>
                </a:ln>
                <a:ea typeface="宋体" pitchFamily="2" charset="-122"/>
              </a:rPr>
              <a:t>4</a:t>
            </a:r>
            <a:r>
              <a:rPr lang="zh-CN" altLang="en-US" dirty="0">
                <a:ln>
                  <a:noFill/>
                </a:ln>
                <a:ea typeface="宋体" pitchFamily="2" charset="-122"/>
              </a:rPr>
              <a:t>“</a:t>
            </a:r>
            <a:r>
              <a:rPr altLang="zh-CN" dirty="0">
                <a:ln>
                  <a:noFill/>
                </a:ln>
                <a:ea typeface="宋体" pitchFamily="2" charset="-122"/>
              </a:rPr>
              <a:t>V</a:t>
            </a:r>
            <a:r>
              <a:rPr lang="zh-CN" altLang="en-US" dirty="0">
                <a:ln>
                  <a:noFill/>
                </a:ln>
                <a:ea typeface="宋体" pitchFamily="2" charset="-122"/>
              </a:rPr>
              <a:t>”</a:t>
            </a:r>
            <a:r>
              <a:rPr altLang="zh-CN" dirty="0">
                <a:ln>
                  <a:noFill/>
                </a:ln>
                <a:ea typeface="宋体" pitchFamily="2" charset="-122"/>
              </a:rPr>
              <a:t>s</a:t>
            </a:r>
            <a:r>
              <a:rPr lang="zh-CN" altLang="en-US" dirty="0">
                <a:ln>
                  <a:noFill/>
                </a:ln>
                <a:ea typeface="宋体" pitchFamily="2" charset="-122"/>
              </a:rPr>
              <a:t>）</a:t>
            </a: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775" y="1076325"/>
            <a:ext cx="8886825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981075" y="2393950"/>
            <a:ext cx="124301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auto">
          <a:xfrm>
            <a:off x="981075" y="2393950"/>
            <a:ext cx="198913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29" name="Rectangle 8"/>
          <p:cNvSpPr>
            <a:spLocks noChangeArrowheads="1"/>
          </p:cNvSpPr>
          <p:nvPr/>
        </p:nvSpPr>
        <p:spPr bwMode="auto">
          <a:xfrm>
            <a:off x="981075" y="2393950"/>
            <a:ext cx="198913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30" name="Rectangle 10"/>
          <p:cNvSpPr>
            <a:spLocks noChangeArrowheads="1"/>
          </p:cNvSpPr>
          <p:nvPr/>
        </p:nvSpPr>
        <p:spPr bwMode="auto">
          <a:xfrm>
            <a:off x="981075" y="2393950"/>
            <a:ext cx="124301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31" name="Rectangle 12"/>
          <p:cNvSpPr>
            <a:spLocks noChangeArrowheads="1"/>
          </p:cNvSpPr>
          <p:nvPr/>
        </p:nvSpPr>
        <p:spPr bwMode="auto">
          <a:xfrm>
            <a:off x="981075" y="2393950"/>
            <a:ext cx="198913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32" name="Rectangle 14"/>
          <p:cNvSpPr>
            <a:spLocks noChangeArrowheads="1"/>
          </p:cNvSpPr>
          <p:nvPr/>
        </p:nvSpPr>
        <p:spPr bwMode="auto">
          <a:xfrm>
            <a:off x="981075" y="2393950"/>
            <a:ext cx="198913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33" name="Rectangle 16"/>
          <p:cNvSpPr>
            <a:spLocks noChangeArrowheads="1"/>
          </p:cNvSpPr>
          <p:nvPr/>
        </p:nvSpPr>
        <p:spPr bwMode="auto">
          <a:xfrm>
            <a:off x="981075" y="2393950"/>
            <a:ext cx="124301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34" name="Rectangle 18"/>
          <p:cNvSpPr>
            <a:spLocks noChangeArrowheads="1"/>
          </p:cNvSpPr>
          <p:nvPr/>
        </p:nvSpPr>
        <p:spPr bwMode="auto">
          <a:xfrm>
            <a:off x="981075" y="2393950"/>
            <a:ext cx="198913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35" name="Rectangle 20"/>
          <p:cNvSpPr>
            <a:spLocks noChangeArrowheads="1"/>
          </p:cNvSpPr>
          <p:nvPr/>
        </p:nvSpPr>
        <p:spPr bwMode="auto">
          <a:xfrm>
            <a:off x="981075" y="2393950"/>
            <a:ext cx="198913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36" name="Rectangle 22"/>
          <p:cNvSpPr>
            <a:spLocks noChangeArrowheads="1"/>
          </p:cNvSpPr>
          <p:nvPr/>
        </p:nvSpPr>
        <p:spPr bwMode="auto">
          <a:xfrm>
            <a:off x="981075" y="2393950"/>
            <a:ext cx="124301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37" name="Rectangle 24"/>
          <p:cNvSpPr>
            <a:spLocks noChangeArrowheads="1"/>
          </p:cNvSpPr>
          <p:nvPr/>
        </p:nvSpPr>
        <p:spPr bwMode="auto">
          <a:xfrm>
            <a:off x="981075" y="2393950"/>
            <a:ext cx="198913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38" name="Rectangle 26"/>
          <p:cNvSpPr>
            <a:spLocks noChangeArrowheads="1"/>
          </p:cNvSpPr>
          <p:nvPr/>
        </p:nvSpPr>
        <p:spPr bwMode="auto">
          <a:xfrm>
            <a:off x="981075" y="2393950"/>
            <a:ext cx="198913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39" name="Rectangle 28"/>
          <p:cNvSpPr>
            <a:spLocks noChangeArrowheads="1"/>
          </p:cNvSpPr>
          <p:nvPr/>
        </p:nvSpPr>
        <p:spPr bwMode="auto">
          <a:xfrm>
            <a:off x="981075" y="2393950"/>
            <a:ext cx="124301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40" name="Rectangle 30"/>
          <p:cNvSpPr>
            <a:spLocks noChangeArrowheads="1"/>
          </p:cNvSpPr>
          <p:nvPr/>
        </p:nvSpPr>
        <p:spPr bwMode="auto">
          <a:xfrm>
            <a:off x="981075" y="2393950"/>
            <a:ext cx="198913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41" name="Rectangle 32"/>
          <p:cNvSpPr>
            <a:spLocks noChangeArrowheads="1"/>
          </p:cNvSpPr>
          <p:nvPr/>
        </p:nvSpPr>
        <p:spPr bwMode="auto">
          <a:xfrm>
            <a:off x="981075" y="2393950"/>
            <a:ext cx="198913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42" name="Rectangle 34"/>
          <p:cNvSpPr>
            <a:spLocks noChangeArrowheads="1"/>
          </p:cNvSpPr>
          <p:nvPr/>
        </p:nvSpPr>
        <p:spPr bwMode="auto">
          <a:xfrm>
            <a:off x="981075" y="2393950"/>
            <a:ext cx="124301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43" name="Rectangle 36"/>
          <p:cNvSpPr>
            <a:spLocks noChangeArrowheads="1"/>
          </p:cNvSpPr>
          <p:nvPr/>
        </p:nvSpPr>
        <p:spPr bwMode="auto">
          <a:xfrm>
            <a:off x="981075" y="2393950"/>
            <a:ext cx="198913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44" name="Rectangle 38"/>
          <p:cNvSpPr>
            <a:spLocks noChangeArrowheads="1"/>
          </p:cNvSpPr>
          <p:nvPr/>
        </p:nvSpPr>
        <p:spPr bwMode="auto">
          <a:xfrm>
            <a:off x="981075" y="2393950"/>
            <a:ext cx="198913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45" name="Rectangle 40"/>
          <p:cNvSpPr>
            <a:spLocks noChangeArrowheads="1"/>
          </p:cNvSpPr>
          <p:nvPr/>
        </p:nvSpPr>
        <p:spPr bwMode="auto">
          <a:xfrm>
            <a:off x="981075" y="2393950"/>
            <a:ext cx="124301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46" name="Rectangle 42"/>
          <p:cNvSpPr>
            <a:spLocks noChangeArrowheads="1"/>
          </p:cNvSpPr>
          <p:nvPr/>
        </p:nvSpPr>
        <p:spPr bwMode="auto">
          <a:xfrm>
            <a:off x="981075" y="2393950"/>
            <a:ext cx="198913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47" name="Rectangle 44"/>
          <p:cNvSpPr>
            <a:spLocks noChangeArrowheads="1"/>
          </p:cNvSpPr>
          <p:nvPr/>
        </p:nvSpPr>
        <p:spPr bwMode="auto">
          <a:xfrm>
            <a:off x="981075" y="2393950"/>
            <a:ext cx="198913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48" name="Rectangle 46"/>
          <p:cNvSpPr>
            <a:spLocks noChangeArrowheads="1"/>
          </p:cNvSpPr>
          <p:nvPr/>
        </p:nvSpPr>
        <p:spPr bwMode="auto">
          <a:xfrm>
            <a:off x="981075" y="2393950"/>
            <a:ext cx="124301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49" name="Rectangle 48"/>
          <p:cNvSpPr>
            <a:spLocks noChangeArrowheads="1"/>
          </p:cNvSpPr>
          <p:nvPr/>
        </p:nvSpPr>
        <p:spPr bwMode="auto">
          <a:xfrm>
            <a:off x="981075" y="2393950"/>
            <a:ext cx="198913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50" name="Rectangle 50"/>
          <p:cNvSpPr>
            <a:spLocks noChangeArrowheads="1"/>
          </p:cNvSpPr>
          <p:nvPr/>
        </p:nvSpPr>
        <p:spPr bwMode="auto">
          <a:xfrm>
            <a:off x="981075" y="2393950"/>
            <a:ext cx="198913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51" name="Rectangle 52"/>
          <p:cNvSpPr>
            <a:spLocks noChangeArrowheads="1"/>
          </p:cNvSpPr>
          <p:nvPr/>
        </p:nvSpPr>
        <p:spPr bwMode="auto">
          <a:xfrm>
            <a:off x="981075" y="2393950"/>
            <a:ext cx="124301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52" name="Rectangle 54"/>
          <p:cNvSpPr>
            <a:spLocks noChangeArrowheads="1"/>
          </p:cNvSpPr>
          <p:nvPr/>
        </p:nvSpPr>
        <p:spPr bwMode="auto">
          <a:xfrm>
            <a:off x="981075" y="2393950"/>
            <a:ext cx="198913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53" name="Rectangle 56"/>
          <p:cNvSpPr>
            <a:spLocks noChangeArrowheads="1"/>
          </p:cNvSpPr>
          <p:nvPr/>
        </p:nvSpPr>
        <p:spPr bwMode="auto">
          <a:xfrm>
            <a:off x="981075" y="2393950"/>
            <a:ext cx="198913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1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04800" y="76200"/>
            <a:ext cx="8839200" cy="387798"/>
          </a:xfrm>
        </p:spPr>
        <p:txBody>
          <a:bodyPr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sz="2800" dirty="0">
                <a:ln>
                  <a:noFill/>
                </a:ln>
                <a:latin typeface="黑体" pitchFamily="49" charset="-122"/>
                <a:ea typeface="黑体" pitchFamily="49" charset="-122"/>
              </a:rPr>
              <a:t>云计算的服务模型</a:t>
            </a:r>
            <a:endParaRPr lang="zh-CN" altLang="en-US" dirty="0">
              <a:ln>
                <a:noFill/>
              </a:ln>
              <a:ea typeface="宋体" pitchFamily="2" charset="-122"/>
            </a:endParaRPr>
          </a:p>
        </p:txBody>
      </p:sp>
      <p:sp>
        <p:nvSpPr>
          <p:cNvPr id="1055" name="Rectangle 5"/>
          <p:cNvSpPr>
            <a:spLocks noChangeArrowheads="1"/>
          </p:cNvSpPr>
          <p:nvPr/>
        </p:nvSpPr>
        <p:spPr bwMode="auto">
          <a:xfrm>
            <a:off x="0" y="24907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1026" name="Object 4"/>
          <p:cNvGraphicFramePr>
            <a:graphicFrameLocks/>
          </p:cNvGraphicFramePr>
          <p:nvPr/>
        </p:nvGraphicFramePr>
        <p:xfrm>
          <a:off x="2038350" y="1014413"/>
          <a:ext cx="613410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3895560" imgH="1873800" progId="Word.Picture.8">
                  <p:embed/>
                </p:oleObj>
              </mc:Choice>
              <mc:Fallback>
                <p:oleObj name="Picture" r:id="rId2" imgW="3895560" imgH="1873800" progId="Word.Picture.8">
                  <p:embed/>
                  <p:pic>
                    <p:nvPicPr>
                      <p:cNvPr id="0" name="Object 4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8350" y="1014413"/>
                        <a:ext cx="6134100" cy="2857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AutoShape 27"/>
          <p:cNvSpPr>
            <a:spLocks noChangeArrowheads="1"/>
          </p:cNvSpPr>
          <p:nvPr/>
        </p:nvSpPr>
        <p:spPr bwMode="gray">
          <a:xfrm>
            <a:off x="6124575" y="3922713"/>
            <a:ext cx="688975" cy="671512"/>
          </a:xfrm>
          <a:prstGeom prst="cube">
            <a:avLst>
              <a:gd name="adj" fmla="val 17060"/>
            </a:avLst>
          </a:prstGeom>
          <a:solidFill>
            <a:srgbClr val="0DC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25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kern="0" dirty="0">
              <a:solidFill>
                <a:sysClr val="windowText" lastClr="000000"/>
              </a:solidFill>
              <a:latin typeface="华文细黑" pitchFamily="2" charset="-122"/>
              <a:ea typeface="华文细黑" pitchFamily="2" charset="-122"/>
              <a:cs typeface="+mn-cs"/>
            </a:endParaRPr>
          </a:p>
        </p:txBody>
      </p:sp>
      <p:sp>
        <p:nvSpPr>
          <p:cNvPr id="35" name="AutoShape 28"/>
          <p:cNvSpPr>
            <a:spLocks noChangeArrowheads="1"/>
          </p:cNvSpPr>
          <p:nvPr/>
        </p:nvSpPr>
        <p:spPr bwMode="gray">
          <a:xfrm>
            <a:off x="6775450" y="4002088"/>
            <a:ext cx="2257425" cy="442912"/>
          </a:xfrm>
          <a:prstGeom prst="cube">
            <a:avLst>
              <a:gd name="adj" fmla="val 12949"/>
            </a:avLst>
          </a:prstGeom>
          <a:gradFill rotWithShape="1">
            <a:gsLst>
              <a:gs pos="0">
                <a:srgbClr val="99CC00">
                  <a:gamma/>
                  <a:shade val="84314"/>
                  <a:invGamma/>
                </a:srgbClr>
              </a:gs>
              <a:gs pos="100000">
                <a:srgbClr val="99CC00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25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kern="0" dirty="0">
              <a:solidFill>
                <a:sysClr val="windowText" lastClr="000000"/>
              </a:solidFill>
              <a:latin typeface="华文细黑" pitchFamily="2" charset="-122"/>
              <a:ea typeface="华文细黑" pitchFamily="2" charset="-122"/>
              <a:cs typeface="+mn-cs"/>
            </a:endParaRPr>
          </a:p>
        </p:txBody>
      </p:sp>
      <p:sp>
        <p:nvSpPr>
          <p:cNvPr id="36" name="Text Box 29"/>
          <p:cNvSpPr txBox="1">
            <a:spLocks noChangeArrowheads="1"/>
          </p:cNvSpPr>
          <p:nvPr/>
        </p:nvSpPr>
        <p:spPr bwMode="white">
          <a:xfrm>
            <a:off x="6789738" y="4065588"/>
            <a:ext cx="21637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4D4D4D">
                <a:alpha val="2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000">
                <a:solidFill>
                  <a:srgbClr val="FAFAFA"/>
                </a:solidFill>
                <a:latin typeface="黑体" pitchFamily="49" charset="-122"/>
                <a:ea typeface="黑体" pitchFamily="49" charset="-122"/>
              </a:rPr>
              <a:t>SaaS</a:t>
            </a:r>
          </a:p>
        </p:txBody>
      </p:sp>
      <p:sp>
        <p:nvSpPr>
          <p:cNvPr id="37" name="Text Box 30"/>
          <p:cNvSpPr txBox="1">
            <a:spLocks noChangeArrowheads="1"/>
          </p:cNvSpPr>
          <p:nvPr/>
        </p:nvSpPr>
        <p:spPr bwMode="white">
          <a:xfrm>
            <a:off x="6092825" y="4122738"/>
            <a:ext cx="682625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254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+mn-cs"/>
              </a:rPr>
              <a:t>03</a:t>
            </a:r>
          </a:p>
        </p:txBody>
      </p:sp>
      <p:sp>
        <p:nvSpPr>
          <p:cNvPr id="38" name="AutoShape 31"/>
          <p:cNvSpPr>
            <a:spLocks noChangeArrowheads="1"/>
          </p:cNvSpPr>
          <p:nvPr/>
        </p:nvSpPr>
        <p:spPr bwMode="gray">
          <a:xfrm>
            <a:off x="3086100" y="3922713"/>
            <a:ext cx="674688" cy="671512"/>
          </a:xfrm>
          <a:prstGeom prst="cube">
            <a:avLst>
              <a:gd name="adj" fmla="val 17060"/>
            </a:avLst>
          </a:prstGeom>
          <a:solidFill>
            <a:srgbClr val="0DC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25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kern="0" dirty="0">
              <a:solidFill>
                <a:sysClr val="windowText" lastClr="000000"/>
              </a:solidFill>
              <a:latin typeface="华文细黑" pitchFamily="2" charset="-122"/>
              <a:ea typeface="华文细黑" pitchFamily="2" charset="-122"/>
              <a:cs typeface="+mn-cs"/>
            </a:endParaRPr>
          </a:p>
        </p:txBody>
      </p:sp>
      <p:sp>
        <p:nvSpPr>
          <p:cNvPr id="39" name="AutoShape 32"/>
          <p:cNvSpPr>
            <a:spLocks noChangeArrowheads="1"/>
          </p:cNvSpPr>
          <p:nvPr/>
        </p:nvSpPr>
        <p:spPr bwMode="gray">
          <a:xfrm>
            <a:off x="3662363" y="4002088"/>
            <a:ext cx="2430462" cy="442912"/>
          </a:xfrm>
          <a:prstGeom prst="cube">
            <a:avLst>
              <a:gd name="adj" fmla="val 12949"/>
            </a:avLst>
          </a:prstGeom>
          <a:gradFill rotWithShape="1">
            <a:gsLst>
              <a:gs pos="0">
                <a:srgbClr val="BBE0E3">
                  <a:lumMod val="50000"/>
                </a:srgbClr>
              </a:gs>
              <a:gs pos="100000">
                <a:srgbClr val="00999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25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kern="0" dirty="0">
              <a:solidFill>
                <a:sysClr val="windowText" lastClr="000000"/>
              </a:solidFill>
              <a:latin typeface="华文细黑" pitchFamily="2" charset="-122"/>
              <a:ea typeface="华文细黑" pitchFamily="2" charset="-122"/>
              <a:cs typeface="+mn-cs"/>
            </a:endParaRPr>
          </a:p>
        </p:txBody>
      </p:sp>
      <p:sp>
        <p:nvSpPr>
          <p:cNvPr id="40" name="Text Box 34"/>
          <p:cNvSpPr txBox="1">
            <a:spLocks noChangeArrowheads="1"/>
          </p:cNvSpPr>
          <p:nvPr/>
        </p:nvSpPr>
        <p:spPr bwMode="white">
          <a:xfrm>
            <a:off x="3014663" y="4122738"/>
            <a:ext cx="682625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254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+mn-cs"/>
              </a:rPr>
              <a:t>02</a:t>
            </a:r>
          </a:p>
        </p:txBody>
      </p:sp>
      <p:sp>
        <p:nvSpPr>
          <p:cNvPr id="41" name="AutoShape 35"/>
          <p:cNvSpPr>
            <a:spLocks noChangeArrowheads="1"/>
          </p:cNvSpPr>
          <p:nvPr/>
        </p:nvSpPr>
        <p:spPr bwMode="gray">
          <a:xfrm>
            <a:off x="252413" y="3922713"/>
            <a:ext cx="809625" cy="671512"/>
          </a:xfrm>
          <a:prstGeom prst="cube">
            <a:avLst>
              <a:gd name="adj" fmla="val 17060"/>
            </a:avLst>
          </a:prstGeom>
          <a:solidFill>
            <a:srgbClr val="0DC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25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kern="0" dirty="0">
              <a:solidFill>
                <a:sysClr val="windowText" lastClr="000000"/>
              </a:solidFill>
              <a:latin typeface="华文细黑" pitchFamily="2" charset="-122"/>
              <a:ea typeface="华文细黑" pitchFamily="2" charset="-122"/>
              <a:cs typeface="+mn-cs"/>
            </a:endParaRPr>
          </a:p>
        </p:txBody>
      </p:sp>
      <p:sp>
        <p:nvSpPr>
          <p:cNvPr id="42" name="AutoShape 36"/>
          <p:cNvSpPr>
            <a:spLocks noChangeArrowheads="1"/>
          </p:cNvSpPr>
          <p:nvPr/>
        </p:nvSpPr>
        <p:spPr bwMode="gray">
          <a:xfrm>
            <a:off x="936625" y="4019550"/>
            <a:ext cx="2149475" cy="442913"/>
          </a:xfrm>
          <a:prstGeom prst="cube">
            <a:avLst>
              <a:gd name="adj" fmla="val 12949"/>
            </a:avLst>
          </a:prstGeom>
          <a:gradFill rotWithShape="1">
            <a:gsLst>
              <a:gs pos="0">
                <a:srgbClr val="333399">
                  <a:lumMod val="40000"/>
                  <a:lumOff val="60000"/>
                </a:srgbClr>
              </a:gs>
              <a:gs pos="100000">
                <a:srgbClr val="33339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25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kern="0" dirty="0">
              <a:solidFill>
                <a:sysClr val="windowText" lastClr="000000"/>
              </a:solidFill>
              <a:latin typeface="华文细黑" pitchFamily="2" charset="-122"/>
              <a:ea typeface="华文细黑" pitchFamily="2" charset="-122"/>
              <a:cs typeface="+mn-cs"/>
            </a:endParaRPr>
          </a:p>
        </p:txBody>
      </p:sp>
      <p:sp>
        <p:nvSpPr>
          <p:cNvPr id="43" name="Text Box 37"/>
          <p:cNvSpPr txBox="1">
            <a:spLocks noChangeArrowheads="1"/>
          </p:cNvSpPr>
          <p:nvPr/>
        </p:nvSpPr>
        <p:spPr bwMode="white">
          <a:xfrm>
            <a:off x="3884613" y="4065588"/>
            <a:ext cx="19716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4D4D4D">
                <a:alpha val="2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000">
                <a:solidFill>
                  <a:srgbClr val="FAFAFA"/>
                </a:solidFill>
                <a:latin typeface="黑体" pitchFamily="49" charset="-122"/>
                <a:ea typeface="黑体" pitchFamily="49" charset="-122"/>
              </a:rPr>
              <a:t>PaaS</a:t>
            </a:r>
          </a:p>
        </p:txBody>
      </p:sp>
      <p:sp>
        <p:nvSpPr>
          <p:cNvPr id="44" name="Text Box 38"/>
          <p:cNvSpPr txBox="1">
            <a:spLocks noChangeArrowheads="1"/>
          </p:cNvSpPr>
          <p:nvPr/>
        </p:nvSpPr>
        <p:spPr bwMode="white">
          <a:xfrm>
            <a:off x="252413" y="4122738"/>
            <a:ext cx="684212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254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zh-CN" sz="2800" kern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cs typeface="+mn-cs"/>
              </a:rPr>
              <a:t>01</a:t>
            </a:r>
          </a:p>
        </p:txBody>
      </p:sp>
      <p:sp>
        <p:nvSpPr>
          <p:cNvPr id="45" name="Text Box 33"/>
          <p:cNvSpPr txBox="1">
            <a:spLocks noChangeArrowheads="1"/>
          </p:cNvSpPr>
          <p:nvPr/>
        </p:nvSpPr>
        <p:spPr bwMode="white">
          <a:xfrm>
            <a:off x="936625" y="4048125"/>
            <a:ext cx="21494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4D4D4D">
                <a:alpha val="2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000">
                <a:solidFill>
                  <a:srgbClr val="FAFAFA"/>
                </a:solidFill>
                <a:latin typeface="黑体" pitchFamily="49" charset="-122"/>
                <a:ea typeface="黑体" pitchFamily="49" charset="-122"/>
              </a:rPr>
              <a:t>IaaS</a:t>
            </a:r>
          </a:p>
        </p:txBody>
      </p:sp>
      <p:sp>
        <p:nvSpPr>
          <p:cNvPr id="1068" name="矩形 17"/>
          <p:cNvSpPr>
            <a:spLocks noChangeArrowheads="1"/>
          </p:cNvSpPr>
          <p:nvPr/>
        </p:nvSpPr>
        <p:spPr bwMode="auto">
          <a:xfrm>
            <a:off x="141288" y="4586288"/>
            <a:ext cx="2873375" cy="863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177800" indent="-177800" latinLnBrk="1">
              <a:lnSpc>
                <a:spcPct val="120000"/>
              </a:lnSpc>
              <a:buClr>
                <a:srgbClr val="FF9900"/>
              </a:buClr>
              <a:buSzPct val="80000"/>
              <a:buFont typeface="Wingdings" pitchFamily="2" charset="2"/>
              <a:buChar char="n"/>
            </a:pPr>
            <a:r>
              <a:rPr kumimoji="1" lang="zh-CN" altLang="en-US">
                <a:solidFill>
                  <a:schemeClr val="bg1"/>
                </a:solidFill>
                <a:ea typeface="宋体" pitchFamily="2" charset="-122"/>
              </a:rPr>
              <a:t>将硬件设备等基础资源封装成服务供用户使用 </a:t>
            </a:r>
          </a:p>
        </p:txBody>
      </p:sp>
      <p:sp>
        <p:nvSpPr>
          <p:cNvPr id="1069" name="矩形 18"/>
          <p:cNvSpPr>
            <a:spLocks noChangeArrowheads="1"/>
          </p:cNvSpPr>
          <p:nvPr/>
        </p:nvSpPr>
        <p:spPr bwMode="auto">
          <a:xfrm>
            <a:off x="3308350" y="4643438"/>
            <a:ext cx="3071813" cy="12239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177800" indent="-177800" latinLnBrk="1">
              <a:lnSpc>
                <a:spcPct val="120000"/>
              </a:lnSpc>
              <a:buClr>
                <a:srgbClr val="FF9900"/>
              </a:buClr>
              <a:buSzPct val="80000"/>
              <a:buFont typeface="Wingdings" pitchFamily="2" charset="2"/>
              <a:buChar char="n"/>
            </a:pPr>
            <a:r>
              <a:rPr kumimoji="1" lang="zh-CN" altLang="en-US">
                <a:solidFill>
                  <a:schemeClr val="bg1"/>
                </a:solidFill>
                <a:ea typeface="宋体" pitchFamily="2" charset="-122"/>
              </a:rPr>
              <a:t>对资源的抽象层次更进一步，提供用户应用程序运行环境 </a:t>
            </a:r>
          </a:p>
        </p:txBody>
      </p:sp>
      <p:sp>
        <p:nvSpPr>
          <p:cNvPr id="1070" name="矩形 19"/>
          <p:cNvSpPr>
            <a:spLocks noChangeArrowheads="1"/>
          </p:cNvSpPr>
          <p:nvPr/>
        </p:nvSpPr>
        <p:spPr bwMode="auto">
          <a:xfrm>
            <a:off x="6380163" y="4502150"/>
            <a:ext cx="2682875" cy="1365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177800" indent="-177800" latinLnBrk="1">
              <a:lnSpc>
                <a:spcPct val="120000"/>
              </a:lnSpc>
              <a:buClr>
                <a:srgbClr val="FF9900"/>
              </a:buClr>
              <a:buSzPct val="80000"/>
              <a:buFont typeface="Wingdings" pitchFamily="2" charset="2"/>
              <a:buChar char="n"/>
            </a:pPr>
            <a:r>
              <a:rPr kumimoji="1" lang="zh-CN" altLang="en-US">
                <a:solidFill>
                  <a:schemeClr val="bg1"/>
                </a:solidFill>
                <a:ea typeface="宋体" pitchFamily="2" charset="-122"/>
              </a:rPr>
              <a:t>针对性更强，它将某些特定应用软件功能封装成服务 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04800" y="76200"/>
            <a:ext cx="8839200" cy="387350"/>
          </a:xfrm>
        </p:spPr>
        <p:txBody>
          <a:bodyPr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altLang="zh-CN" sz="2800">
                <a:ln>
                  <a:noFill/>
                </a:ln>
                <a:ea typeface="黑体" pitchFamily="49" charset="-122"/>
              </a:rPr>
              <a:t>Google GFS</a:t>
            </a:r>
            <a:r>
              <a:rPr lang="zh-CN" altLang="en-US" sz="2800">
                <a:ln>
                  <a:noFill/>
                </a:ln>
                <a:ea typeface="黑体" pitchFamily="49" charset="-122"/>
              </a:rPr>
              <a:t>系统架构</a:t>
            </a:r>
            <a:endParaRPr lang="zh-CN" altLang="en-US">
              <a:ln>
                <a:noFill/>
              </a:ln>
              <a:ea typeface="宋体" pitchFamily="2" charset="-122"/>
            </a:endParaRPr>
          </a:p>
        </p:txBody>
      </p:sp>
      <p:pic>
        <p:nvPicPr>
          <p:cNvPr id="10243" name="Picture 4" descr="t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057275"/>
            <a:ext cx="8208963" cy="364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60363" y="4697413"/>
            <a:ext cx="8250237" cy="1474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Client</a:t>
            </a:r>
            <a:r>
              <a:rPr lang="zh-CN" altLang="en-US" b="1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（客户端）</a:t>
            </a:r>
            <a:r>
              <a:rPr lang="zh-CN" altLang="en-US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：应用程序的</a:t>
            </a:r>
            <a:r>
              <a:rPr lang="zh-CN" altLang="en-US" b="1" dirty="0">
                <a:solidFill>
                  <a:srgbClr val="FF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访问接口</a:t>
            </a:r>
            <a:r>
              <a:rPr lang="zh-CN" altLang="en-US" dirty="0">
                <a:solidFill>
                  <a:srgbClr val="FF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</a:p>
          <a:p>
            <a:pPr>
              <a:defRPr/>
            </a:pPr>
            <a:r>
              <a:rPr lang="en-US" altLang="zh-CN" b="1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Master</a:t>
            </a:r>
            <a:r>
              <a:rPr lang="zh-CN" altLang="en-US" b="1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（主服务器）</a:t>
            </a:r>
            <a:r>
              <a:rPr lang="zh-CN" altLang="en-US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：</a:t>
            </a:r>
            <a:r>
              <a:rPr lang="zh-CN" altLang="en-US" b="1" dirty="0">
                <a:solidFill>
                  <a:srgbClr val="FF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管理节点</a:t>
            </a:r>
            <a:r>
              <a:rPr lang="zh-CN" altLang="en-US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，在逻辑上只有一个，保存系统的元数据，负责整个文件系统的管理 </a:t>
            </a:r>
          </a:p>
          <a:p>
            <a:pPr>
              <a:defRPr/>
            </a:pPr>
            <a:r>
              <a:rPr lang="en-US" altLang="zh-CN" b="1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Chunk Server</a:t>
            </a:r>
            <a:r>
              <a:rPr lang="zh-CN" altLang="en-US" b="1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（数据块服务器）</a:t>
            </a:r>
            <a:r>
              <a:rPr lang="zh-CN" altLang="en-US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：负责具体的</a:t>
            </a:r>
            <a:r>
              <a:rPr lang="zh-CN" altLang="en-US" b="1" dirty="0">
                <a:solidFill>
                  <a:srgbClr val="FF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存储</a:t>
            </a:r>
            <a:r>
              <a:rPr lang="zh-CN" altLang="en-US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工作。数据以文件的形式存储在</a:t>
            </a:r>
            <a:r>
              <a:rPr lang="en-US" altLang="zh-CN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Chunk Server</a:t>
            </a:r>
            <a:r>
              <a:rPr lang="zh-CN" altLang="en-US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上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04800" y="76200"/>
            <a:ext cx="8839200" cy="387350"/>
          </a:xfrm>
        </p:spPr>
        <p:txBody>
          <a:bodyPr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zh-CN" sz="2800">
                <a:ln>
                  <a:noFill/>
                </a:ln>
                <a:latin typeface="黑体" pitchFamily="49" charset="-122"/>
                <a:ea typeface="黑体" pitchFamily="49" charset="-122"/>
              </a:rPr>
              <a:t>MapReduce</a:t>
            </a:r>
            <a:r>
              <a:rPr lang="zh-CN" altLang="en-US" sz="2800">
                <a:ln>
                  <a:noFill/>
                </a:ln>
                <a:latin typeface="黑体" pitchFamily="49" charset="-122"/>
                <a:ea typeface="黑体" pitchFamily="49" charset="-122"/>
              </a:rPr>
              <a:t>架构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447800"/>
            <a:ext cx="7143750" cy="44116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04800" y="76200"/>
            <a:ext cx="8839200" cy="387350"/>
          </a:xfrm>
        </p:spPr>
        <p:txBody>
          <a:bodyPr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zh-CN" sz="2800">
                <a:ln>
                  <a:noFill/>
                </a:ln>
                <a:latin typeface="黑体" pitchFamily="49" charset="-122"/>
                <a:ea typeface="黑体" pitchFamily="49" charset="-122"/>
              </a:rPr>
              <a:t>Hadoop</a:t>
            </a:r>
            <a:r>
              <a:rPr lang="zh-CN" altLang="en-US" sz="2800">
                <a:ln>
                  <a:noFill/>
                </a:ln>
                <a:latin typeface="黑体" pitchFamily="49" charset="-122"/>
                <a:ea typeface="黑体" pitchFamily="49" charset="-122"/>
              </a:rPr>
              <a:t>体系结构</a:t>
            </a:r>
          </a:p>
        </p:txBody>
      </p:sp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447800"/>
            <a:ext cx="6397625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04800" y="76200"/>
            <a:ext cx="8839200" cy="387350"/>
          </a:xfrm>
        </p:spPr>
        <p:txBody>
          <a:bodyPr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zh-CN" sz="2800" dirty="0">
                <a:ln>
                  <a:noFill/>
                </a:ln>
                <a:latin typeface="黑体" pitchFamily="49" charset="-122"/>
                <a:ea typeface="黑体" pitchFamily="49" charset="-122"/>
              </a:rPr>
              <a:t>Hadoop VS. Google</a:t>
            </a:r>
            <a:endParaRPr lang="zh-CN" altLang="en-US" sz="2800" dirty="0">
              <a:ln>
                <a:noFill/>
              </a:ln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457200" y="13414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800" dirty="0">
                <a:solidFill>
                  <a:sysClr val="windowText" lastClr="000000"/>
                </a:solidFill>
                <a:latin typeface="黑体" pitchFamily="49" charset="-122"/>
                <a:ea typeface="黑体" pitchFamily="49" charset="-122"/>
                <a:cs typeface="+mn-cs"/>
              </a:rPr>
              <a:t>技术架构的比较</a:t>
            </a:r>
            <a:endParaRPr lang="en-US" altLang="zh-CN" sz="2800" dirty="0">
              <a:solidFill>
                <a:sysClr val="windowText" lastClr="000000"/>
              </a:solidFill>
              <a:latin typeface="黑体" pitchFamily="49" charset="-122"/>
              <a:ea typeface="黑体" pitchFamily="49" charset="-122"/>
              <a:cs typeface="+mn-cs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zh-CN" altLang="en-US" sz="2800" dirty="0">
                <a:solidFill>
                  <a:sysClr val="windowText" lastClr="000000"/>
                </a:solidFill>
                <a:latin typeface="Calibri"/>
                <a:ea typeface="宋体"/>
                <a:cs typeface="+mn-cs"/>
              </a:rPr>
              <a:t>数据结构化管理组件：</a:t>
            </a:r>
            <a:r>
              <a:rPr lang="en-US" altLang="zh-CN" sz="2800" dirty="0" err="1">
                <a:solidFill>
                  <a:sysClr val="windowText" lastClr="000000"/>
                </a:solidFill>
                <a:latin typeface="Calibri"/>
                <a:ea typeface="宋体"/>
                <a:cs typeface="+mn-cs"/>
              </a:rPr>
              <a:t>Hbase→BigTable</a:t>
            </a:r>
            <a:endParaRPr lang="en-US" altLang="zh-CN" sz="2800" dirty="0">
              <a:solidFill>
                <a:sysClr val="windowText" lastClr="000000"/>
              </a:solidFill>
              <a:latin typeface="Calibri"/>
              <a:ea typeface="宋体"/>
              <a:cs typeface="+mn-cs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zh-CN" altLang="en-US" sz="2800" dirty="0">
                <a:solidFill>
                  <a:sysClr val="windowText" lastClr="000000"/>
                </a:solidFill>
                <a:latin typeface="Calibri"/>
                <a:ea typeface="宋体"/>
                <a:cs typeface="+mn-cs"/>
              </a:rPr>
              <a:t>并行计算模型：</a:t>
            </a:r>
            <a:r>
              <a:rPr lang="en-US" altLang="zh-CN" sz="2800" dirty="0" err="1">
                <a:solidFill>
                  <a:sysClr val="windowText" lastClr="000000"/>
                </a:solidFill>
                <a:latin typeface="Calibri"/>
                <a:ea typeface="宋体"/>
                <a:cs typeface="+mn-cs"/>
              </a:rPr>
              <a:t>MapReduce→MapReduce</a:t>
            </a:r>
            <a:endParaRPr lang="en-US" altLang="zh-CN" sz="2800" dirty="0">
              <a:solidFill>
                <a:sysClr val="windowText" lastClr="000000"/>
              </a:solidFill>
              <a:latin typeface="Calibri"/>
              <a:ea typeface="宋体"/>
              <a:cs typeface="+mn-cs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zh-CN" altLang="en-US" sz="2800" dirty="0">
                <a:solidFill>
                  <a:sysClr val="windowText" lastClr="000000"/>
                </a:solidFill>
                <a:latin typeface="Calibri"/>
                <a:ea typeface="宋体"/>
                <a:cs typeface="+mn-cs"/>
              </a:rPr>
              <a:t>分布式文件系统：</a:t>
            </a:r>
            <a:r>
              <a:rPr lang="en-US" altLang="zh-CN" sz="2800" dirty="0">
                <a:solidFill>
                  <a:sysClr val="windowText" lastClr="000000"/>
                </a:solidFill>
                <a:latin typeface="Calibri"/>
                <a:ea typeface="宋体"/>
                <a:cs typeface="+mn-cs"/>
              </a:rPr>
              <a:t>HDFS→GFS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357188" y="4389438"/>
            <a:ext cx="1428750" cy="500062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400" i="1" dirty="0" err="1">
                <a:solidFill>
                  <a:prstClr val="white"/>
                </a:solidFill>
                <a:latin typeface="Calibri"/>
                <a:ea typeface="宋体"/>
                <a:cs typeface="+mn-cs"/>
              </a:rPr>
              <a:t>HBase</a:t>
            </a:r>
            <a:endParaRPr lang="zh-CN" altLang="en-US" sz="2400" i="1" dirty="0">
              <a:solidFill>
                <a:prstClr val="white"/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928813" y="4389438"/>
            <a:ext cx="1785937" cy="500062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400" i="1" dirty="0" err="1">
                <a:solidFill>
                  <a:prstClr val="white"/>
                </a:solidFill>
                <a:latin typeface="Calibri"/>
                <a:ea typeface="宋体"/>
                <a:cs typeface="+mn-cs"/>
              </a:rPr>
              <a:t>MapReduce</a:t>
            </a:r>
            <a:endParaRPr lang="zh-CN" altLang="en-US" sz="2400" i="1" dirty="0">
              <a:solidFill>
                <a:prstClr val="white"/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57188" y="5032375"/>
            <a:ext cx="3357562" cy="500063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400" i="1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HDFS</a:t>
            </a:r>
            <a:endParaRPr lang="zh-CN" altLang="en-US" sz="2400" i="1" dirty="0">
              <a:solidFill>
                <a:prstClr val="white"/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4143375" y="4389438"/>
            <a:ext cx="1428750" cy="500062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400" i="1" dirty="0" err="1">
                <a:solidFill>
                  <a:prstClr val="white"/>
                </a:solidFill>
                <a:latin typeface="Calibri"/>
                <a:ea typeface="宋体"/>
                <a:cs typeface="+mn-cs"/>
              </a:rPr>
              <a:t>BigTable</a:t>
            </a:r>
            <a:endParaRPr lang="zh-CN" altLang="en-US" sz="2400" i="1" dirty="0">
              <a:solidFill>
                <a:prstClr val="white"/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5715000" y="4389438"/>
            <a:ext cx="1785938" cy="500062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400" i="1" dirty="0" err="1">
                <a:solidFill>
                  <a:prstClr val="white"/>
                </a:solidFill>
                <a:latin typeface="Calibri"/>
                <a:ea typeface="宋体"/>
                <a:cs typeface="+mn-cs"/>
              </a:rPr>
              <a:t>MapReduce</a:t>
            </a:r>
            <a:endParaRPr lang="zh-CN" altLang="en-US" sz="2400" i="1" dirty="0">
              <a:solidFill>
                <a:prstClr val="white"/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143375" y="5032375"/>
            <a:ext cx="3357563" cy="500063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400" i="1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GFS</a:t>
            </a:r>
            <a:endParaRPr lang="zh-CN" altLang="en-US" sz="2400" i="1" dirty="0">
              <a:solidFill>
                <a:prstClr val="white"/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57188" y="3746500"/>
            <a:ext cx="3357562" cy="500063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400" i="1" dirty="0" err="1">
                <a:solidFill>
                  <a:prstClr val="white"/>
                </a:solidFill>
                <a:latin typeface="Calibri"/>
                <a:ea typeface="宋体"/>
                <a:cs typeface="+mn-cs"/>
              </a:rPr>
              <a:t>Hadoop</a:t>
            </a:r>
            <a:r>
              <a:rPr lang="zh-CN" altLang="en-US" sz="2400" i="1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云计算应用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7572375" y="4389438"/>
            <a:ext cx="1285875" cy="1143000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400" i="1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Chubby</a:t>
            </a:r>
            <a:endParaRPr lang="zh-CN" altLang="en-US" sz="2400" i="1" dirty="0">
              <a:solidFill>
                <a:prstClr val="white"/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4143375" y="3746500"/>
            <a:ext cx="4643438" cy="500063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400" i="1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Google</a:t>
            </a:r>
            <a:r>
              <a:rPr lang="zh-CN" altLang="en-US" sz="2400" i="1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云计算应用</a:t>
            </a:r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7_Silverlight_template">
  <a:themeElements>
    <a:clrScheme name="Custom 10">
      <a:dk1>
        <a:srgbClr val="000000"/>
      </a:dk1>
      <a:lt1>
        <a:srgbClr val="FFFFFF"/>
      </a:lt1>
      <a:dk2>
        <a:srgbClr val="125CA7"/>
      </a:dk2>
      <a:lt2>
        <a:srgbClr val="E5F1F7"/>
      </a:lt2>
      <a:accent1>
        <a:srgbClr val="BFE7F7"/>
      </a:accent1>
      <a:accent2>
        <a:srgbClr val="54B0E2"/>
      </a:accent2>
      <a:accent3>
        <a:srgbClr val="E8E8E2"/>
      </a:accent3>
      <a:accent4>
        <a:srgbClr val="C7C7BD"/>
      </a:accent4>
      <a:accent5>
        <a:srgbClr val="817C77"/>
      </a:accent5>
      <a:accent6>
        <a:srgbClr val="F47E3F"/>
      </a:accent6>
      <a:hlink>
        <a:srgbClr val="54B0E2"/>
      </a:hlink>
      <a:folHlink>
        <a:srgbClr val="F47E3F"/>
      </a:folHlink>
    </a:clrScheme>
    <a:fontScheme name="17_Silverlight_template">
      <a:majorFont>
        <a:latin typeface="Segoe Light"/>
        <a:ea typeface=""/>
        <a:cs typeface="Arial"/>
      </a:majorFont>
      <a:minorFont>
        <a:latin typeface=""/>
        <a:ea typeface="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109728" tIns="54864" rIns="109728" bIns="54864" numCol="1" rtlCol="0" anchor="ctr" anchorCtr="0" compatLnSpc="1">
        <a:prstTxWarp prst="textNoShape">
          <a:avLst/>
        </a:prstTxWarp>
      </a:bodyPr>
      <a:lstStyle>
        <a:defPPr marL="0" marR="0" indent="0" algn="ctr" defTabSz="10969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0" i="0" u="none" strike="noStrike" cap="none" normalizeH="0" baseline="0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883</Words>
  <Application>Microsoft Macintosh PowerPoint</Application>
  <PresentationFormat>全屏显示(4:3)</PresentationFormat>
  <Paragraphs>179</Paragraphs>
  <Slides>24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黑体</vt:lpstr>
      <vt:lpstr>华文细黑</vt:lpstr>
      <vt:lpstr>楷体_GB2312</vt:lpstr>
      <vt:lpstr>微软雅黑</vt:lpstr>
      <vt:lpstr>Segoe Light</vt:lpstr>
      <vt:lpstr>Arial</vt:lpstr>
      <vt:lpstr>Calibri</vt:lpstr>
      <vt:lpstr>Times</vt:lpstr>
      <vt:lpstr>Times New Roman</vt:lpstr>
      <vt:lpstr>Verdana</vt:lpstr>
      <vt:lpstr>Wingdings</vt:lpstr>
      <vt:lpstr>Wingdings 3</vt:lpstr>
      <vt:lpstr>17_Silverlight_template</vt:lpstr>
      <vt:lpstr>Picture</vt:lpstr>
      <vt:lpstr>大数据处理  课程回顾</vt:lpstr>
      <vt:lpstr>大数据（Big Data）</vt:lpstr>
      <vt:lpstr>大数据（Big Data）生态</vt:lpstr>
      <vt:lpstr>大数据特点（4“V”s）</vt:lpstr>
      <vt:lpstr>云计算的服务模型</vt:lpstr>
      <vt:lpstr>Google GFS系统架构</vt:lpstr>
      <vt:lpstr>MapReduce架构</vt:lpstr>
      <vt:lpstr>Hadoop体系结构</vt:lpstr>
      <vt:lpstr>Hadoop VS. Google</vt:lpstr>
      <vt:lpstr>Spark实时处理技术</vt:lpstr>
      <vt:lpstr>虚拟化技术的出现 </vt:lpstr>
      <vt:lpstr>虚拟化技术 </vt:lpstr>
      <vt:lpstr>虚拟技术的四大特性 </vt:lpstr>
      <vt:lpstr>专题：应对大数据3V挑战的技术方案</vt:lpstr>
      <vt:lpstr>重复数据删除技术的出现 </vt:lpstr>
      <vt:lpstr>重复数据删除技术 </vt:lpstr>
      <vt:lpstr>重复数据删除技术的优缺点 </vt:lpstr>
      <vt:lpstr>固态盘等新型存储技术</vt:lpstr>
      <vt:lpstr>固态盘等新型存储技术</vt:lpstr>
      <vt:lpstr>RAID比较</vt:lpstr>
      <vt:lpstr>固态盘等新型存储技术</vt:lpstr>
      <vt:lpstr>X PU 的异构计算</vt:lpstr>
      <vt:lpstr>GPU</vt:lpstr>
      <vt:lpstr>SQL vs NoSQL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Silverlight Briefing - MIX07</dc:title>
  <dc:subject>Silverlight</dc:subject>
  <dc:creator/>
  <dc:description>COPYRIGHT, Microsoft 2007.  All rights reserved.  No permission is granted to reproduce or re-use materials from this document in other documents.  All rights reserved.
3rd party company names and logos are used with permission and are subject to their own copyrights and trademarks.</dc:description>
  <cp:lastModifiedBy/>
  <cp:revision>484</cp:revision>
  <dcterms:created xsi:type="dcterms:W3CDTF">2007-08-03T18:56:26Z</dcterms:created>
  <dcterms:modified xsi:type="dcterms:W3CDTF">2025-05-22T02:05:24Z</dcterms:modified>
</cp:coreProperties>
</file>